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4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5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22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7" r:id="rId2"/>
    <p:sldId id="258" r:id="rId3"/>
    <p:sldId id="264" r:id="rId4"/>
    <p:sldId id="273" r:id="rId5"/>
    <p:sldId id="274" r:id="rId6"/>
    <p:sldId id="272" r:id="rId7"/>
    <p:sldId id="275" r:id="rId8"/>
    <p:sldId id="265" r:id="rId9"/>
    <p:sldId id="267" r:id="rId10"/>
    <p:sldId id="276" r:id="rId11"/>
    <p:sldId id="268" r:id="rId12"/>
    <p:sldId id="269" r:id="rId13"/>
    <p:sldId id="271" r:id="rId14"/>
    <p:sldId id="270" r:id="rId15"/>
    <p:sldId id="259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61" r:id="rId26"/>
    <p:sldId id="262" r:id="rId27"/>
    <p:sldId id="263" r:id="rId28"/>
    <p:sldId id="286" r:id="rId29"/>
    <p:sldId id="287" r:id="rId30"/>
    <p:sldId id="290" r:id="rId31"/>
    <p:sldId id="322" r:id="rId32"/>
    <p:sldId id="323" r:id="rId33"/>
    <p:sldId id="325" r:id="rId34"/>
    <p:sldId id="288" r:id="rId35"/>
    <p:sldId id="307" r:id="rId36"/>
    <p:sldId id="289" r:id="rId37"/>
    <p:sldId id="308" r:id="rId38"/>
    <p:sldId id="292" r:id="rId39"/>
    <p:sldId id="310" r:id="rId40"/>
    <p:sldId id="309" r:id="rId41"/>
    <p:sldId id="311" r:id="rId42"/>
    <p:sldId id="313" r:id="rId43"/>
    <p:sldId id="299" r:id="rId44"/>
    <p:sldId id="314" r:id="rId45"/>
    <p:sldId id="298" r:id="rId46"/>
    <p:sldId id="315" r:id="rId47"/>
    <p:sldId id="304" r:id="rId48"/>
    <p:sldId id="301" r:id="rId49"/>
    <p:sldId id="297" r:id="rId50"/>
    <p:sldId id="316" r:id="rId51"/>
    <p:sldId id="317" r:id="rId52"/>
    <p:sldId id="318" r:id="rId53"/>
    <p:sldId id="295" r:id="rId54"/>
    <p:sldId id="319" r:id="rId55"/>
    <p:sldId id="320" r:id="rId56"/>
    <p:sldId id="302" r:id="rId57"/>
    <p:sldId id="306" r:id="rId58"/>
    <p:sldId id="294" r:id="rId59"/>
    <p:sldId id="321" r:id="rId60"/>
    <p:sldId id="326" r:id="rId61"/>
    <p:sldId id="327" r:id="rId62"/>
    <p:sldId id="328" r:id="rId63"/>
    <p:sldId id="329" r:id="rId64"/>
    <p:sldId id="330" r:id="rId65"/>
    <p:sldId id="331" r:id="rId66"/>
    <p:sldId id="333" r:id="rId67"/>
    <p:sldId id="334" r:id="rId68"/>
    <p:sldId id="335" r:id="rId69"/>
    <p:sldId id="337" r:id="rId70"/>
    <p:sldId id="336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FF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9123" autoAdjust="0"/>
  </p:normalViewPr>
  <p:slideViewPr>
    <p:cSldViewPr snapToGrid="0">
      <p:cViewPr varScale="1">
        <p:scale>
          <a:sx n="134" d="100"/>
          <a:sy n="134" d="100"/>
        </p:scale>
        <p:origin x="2052" y="33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63500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noFill/>
                <a:ln w="76200">
                  <a:noFill/>
                </a:ln>
                <a:effectLst/>
              </c:spPr>
            </c:marker>
            <c:bubble3D val="0"/>
            <c:spPr>
              <a:ln w="635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2C-48C9-878E-C5FACE9189DE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76200">
                  <a:noFill/>
                </a:ln>
                <a:effectLst/>
              </c:spPr>
            </c:marker>
            <c:bubble3D val="0"/>
            <c:spPr>
              <a:ln w="63500" cap="rnd">
                <a:solidFill>
                  <a:srgbClr val="0070C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2C-48C9-878E-C5FACE9189DE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100</c:v>
                </c:pt>
                <c:pt idx="1">
                  <c:v>200</c:v>
                </c:pt>
                <c:pt idx="2">
                  <c:v>350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A2C-48C9-878E-C5FACE9189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A2C-48C9-878E-C5FACE9189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Sheet1!$D$2:$D$19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BA2C-48C9-878E-C5FACE9189D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</a:schemeClr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Sheet1!$E$2:$E$19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BA2C-48C9-878E-C5FACE918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025"/>
          <c:min val="200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5"/>
        <c:minorUnit val="5"/>
      </c:valAx>
      <c:valAx>
        <c:axId val="198242271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DF5-4B04-84D7-515B7A95284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DF5-4B04-84D7-515B7A95284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DF5-4B04-84D7-515B7A952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480-4160-BCF5-B1636FCBCD4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480-4160-BCF5-B1636FCBCD4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0.5</c:v>
                </c:pt>
                <c:pt idx="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80-4160-BCF5-B1636FCBC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755242986230144E-2"/>
          <c:y val="3.58047885860634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6350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63500">
                <a:solidFill>
                  <a:schemeClr val="accent6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349-486D-B033-D997897B382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chemeClr val="accent6"/>
                </a:solidFill>
                <a:ln w="63500">
                  <a:solidFill>
                    <a:schemeClr val="accent6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349-486D-B033-D997897B382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349-486D-B033-D997897B3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39A4-4F53-A5F5-0573CE1D4761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39A4-4F53-A5F5-0573CE1D4761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92D05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9A4-4F53-A5F5-0573CE1D4761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9A4-4F53-A5F5-0573CE1D476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9A4-4F53-A5F5-0573CE1D47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29F-4912-9814-3F5366FA7BF7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929F-4912-9814-3F5366FA7BF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100</c:v>
                </c:pt>
                <c:pt idx="1">
                  <c:v>200</c:v>
                </c:pt>
                <c:pt idx="2">
                  <c:v>350</c:v>
                </c:pt>
                <c:pt idx="3">
                  <c:v>300</c:v>
                </c:pt>
                <c:pt idx="4">
                  <c:v>400</c:v>
                </c:pt>
                <c:pt idx="5">
                  <c:v>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29F-4912-9814-3F5366FA7B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29F-4912-9814-3F5366FA7B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Sheet1!$D$2:$D$19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29F-4912-9814-3F5366FA7BF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22225" cap="rnd">
              <a:solidFill>
                <a:schemeClr val="accent6">
                  <a:lumMod val="60000"/>
                </a:schemeClr>
              </a:solidFill>
            </a:ln>
            <a:effectLst>
              <a:glow rad="139700">
                <a:schemeClr val="accent6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2000</c:v>
                </c:pt>
                <c:pt idx="1">
                  <c:v>2005</c:v>
                </c:pt>
                <c:pt idx="2">
                  <c:v>2010</c:v>
                </c:pt>
                <c:pt idx="3">
                  <c:v>2015</c:v>
                </c:pt>
                <c:pt idx="4">
                  <c:v>2020</c:v>
                </c:pt>
                <c:pt idx="5">
                  <c:v>2025</c:v>
                </c:pt>
              </c:numCache>
            </c:numRef>
          </c:xVal>
          <c:yVal>
            <c:numRef>
              <c:f>Sheet1!$E$2:$E$19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29F-4912-9814-3F5366FA7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025"/>
          <c:min val="20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5"/>
        <c:minorUnit val="5"/>
      </c:valAx>
      <c:valAx>
        <c:axId val="198242271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ED50-410F-AF84-D38DEFBCBE28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92D05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08C-4377-A40F-7EDD3F897789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ED50-410F-AF84-D38DEFBCBE28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92D05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08C-4377-A40F-7EDD3F897789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ED50-410F-AF84-D38DEFBCBE28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92D05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08C-4377-A40F-7EDD3F897789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0.5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3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980496890498564E-2"/>
          <c:y val="2.433529952277914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 w="152400">
                <a:solidFill>
                  <a:srgbClr val="00B0F0"/>
                </a:solidFill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chemeClr val="accent6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0-0FAA-464A-91D3-487854498A47}"/>
              </c:ext>
            </c:extLst>
          </c:dPt>
          <c:dPt>
            <c:idx val="1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2-ED50-410F-AF84-D38DEFBCBE28}"/>
              </c:ext>
            </c:extLst>
          </c:dPt>
          <c:dPt>
            <c:idx val="2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139700">
                    <a:srgbClr val="00B0F0">
                      <a:alpha val="14000"/>
                    </a:srgbClr>
                  </a:glow>
                </a:effectLst>
              </c:spPr>
            </c:marker>
            <c:bubble3D val="0"/>
            <c:spPr>
              <a:ln w="22225" cap="rnd">
                <a:solidFill>
                  <a:srgbClr val="00B0F0"/>
                </a:solidFill>
              </a:ln>
              <a:effectLst>
                <a:glow rad="139700">
                  <a:srgbClr val="00B0F0">
                    <a:alpha val="14000"/>
                  </a:srgb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4-408C-4377-A40F-7EDD3F897789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 w="152400">
                  <a:solidFill>
                    <a:srgbClr val="00B0F0"/>
                  </a:solidFill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0FAA-464A-91D3-487854498A4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0.5</c:v>
                </c:pt>
                <c:pt idx="1">
                  <c:v>0</c:v>
                </c:pt>
                <c:pt idx="2">
                  <c:v>0.5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FAA-464A-91D3-487854498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0.5"/>
        <c:min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CDC-42B5-BAB1-010335C72D05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CDC-42B5-BAB1-010335C72D0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CDC-42B5-BAB1-010335C72D05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CDC-42B5-BAB1-010335C72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BC2E-4A45-9C48-981FEFF3564D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C2E-4A45-9C48-981FEFF3564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C2E-4A45-9C48-981FEFF3564D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C2E-4A45-9C48-981FEFF35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Google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dPt>
            <c:idx val="0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190-498A-8858-AD4D844F23A8}"/>
              </c:ext>
            </c:extLst>
          </c:dPt>
          <c:dPt>
            <c:idx val="9"/>
            <c:marker>
              <c:symbol val="circle"/>
              <c:size val="3"/>
              <c:spPr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glow rad="63500">
                    <a:schemeClr val="accent6">
                      <a:satMod val="175000"/>
                      <a:alpha val="25000"/>
                    </a:schemeClr>
                  </a:glo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190-498A-8858-AD4D844F23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1.5</c:v>
                </c:pt>
                <c:pt idx="3">
                  <c:v>3</c:v>
                </c:pt>
                <c:pt idx="4">
                  <c:v>1</c:v>
                </c:pt>
                <c:pt idx="5">
                  <c:v>1.5</c:v>
                </c:pt>
                <c:pt idx="6">
                  <c:v>1</c:v>
                </c:pt>
                <c:pt idx="7">
                  <c:v>2.5</c:v>
                </c:pt>
                <c:pt idx="8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190-498A-8858-AD4D844F23A8}"/>
            </c:ext>
          </c:extLst>
        </c:ser>
        <c:ser>
          <c:idx val="1"/>
          <c:order val="1"/>
          <c:tx>
            <c:v>Facebook</c:v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6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1</c:v>
                </c:pt>
                <c:pt idx="2">
                  <c:v>0.6</c:v>
                </c:pt>
                <c:pt idx="3">
                  <c:v>1</c:v>
                </c:pt>
                <c:pt idx="4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190-498A-8858-AD4D844F2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8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5316 24575,'1'-3'0,"0"1"0,0-1 0,0 0 0,0 0 0,0 0 0,1 1 0,-1-1 0,1 1 0,0-1 0,0 1 0,0 0 0,4-4 0,31-28 0,-33 31 0,29-23 0,-20 17 0,-1-1 0,0-1 0,0 0 0,14-19 0,81-96 0,-80 92 0,-2-2 0,29-54 0,-29 44 0,35-44 0,-49 73 0,0-1 0,-1 0 0,-2-1 0,9-24 0,12-24 0,-1 14 0,-13 27 0,-2-1 0,0-1 0,15-51 0,-1-18 0,7-29 0,-27 99 0,1 1 0,15-35 0,-15 44 0,-1-1 0,0-1 0,-2 1 0,0-1 0,-1 0 0,2-27 0,6-70 0,-3 50 0,24-119 0,-9 56 0,-1 17 0,-5 58 0,-14 44 0,0 0 0,-1 0 0,0 0 0,-1 0 0,3-21 0,4-57 0,-4 53 0,0-43 0,16-105 0,-12 31 0,1-14 0,-11-668 0,0 807 0,-2 0 0,-1 1 0,-8-29 0,-4-21 0,13 60 0,-1 1 0,-11-28 0,-3-12 0,-45-307 0,35 207 0,17 105 0,3-1 0,-5-94 0,12 135 0,0 0 0,-1 0 0,0 1 0,0-1 0,-1 0 0,-6-12 0,5 12 0,0-1 0,1 0 0,0 0 0,0-1 0,0-11 0,3-155 96,1 81-1557,-1 79-5365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9.691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0 0 24575,'4'0'0,"4"0"0,4 0 0,3 0 0,3 0 0,5 0 0,2 0 0,0 0 0,-1 0 0,-1 0 0,-1 0 0,-1 0 0,3 0 0,0 0 0,0 0 0,-1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0.817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1 0 24575,'416'0'-1365,"-398"0"-5461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5.544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0 334 24575,'1'-3'0,"0"0"0,1 1 0,-1-1 0,1 1 0,0-1 0,0 1 0,0 0 0,1 0 0,2-3 0,7-7 0,28-31 0,-31 36 0,-2-1 0,1 1 0,-2-1 0,1 0 0,-2-1 0,9-15 0,-3 1 0,25-39 0,-13 26 0,10-1 0,-31 35 0,-1 0 0,1 1 0,0-1 0,0 0 0,1 1 0,-1-1 0,0 1 0,1 0 0,0 0 0,-1-1 0,1 1 0,0 0 0,0 1 0,-1-1 0,1 0 0,5-1 0,-6 3 0,-1-1 0,0 0 0,0 1 0,0-1 0,0 1 0,0 0 0,0-1 0,0 1 0,0-1 0,0 1 0,0-1 0,-1 1 0,1 0 0,0 0 0,-1 0 0,1 0 0,-1-1 0,1 1 0,-1 0 0,1 0 0,-1 0 0,1 1 0,8 26 0,-7-19 0,10 31 0,-6-18 0,2 1 0,22 41 0,43 37-1365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9.6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24575,'4'0'0,"4"0"0,4 0 0,3 0 0,3 0 0,5 0 0,2 0 0,0 0 0,-1 0 0,-1 0 0,-1 0 0,-1 0 0,3 0 0,0 0 0,0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0.8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24575,'416'0'-1365,"-398"0"-5461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5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0 470 24575,'1'-4'0,"0"0"0,1 1 0,-1-1 0,1 1 0,0-1 0,0 1 0,0 0 0,1 0 0,2-4 0,7-10 0,28-43 0,-31 50 0,-2-1 0,1 0 0,-2 0 0,1 0 0,-2-1 0,9-23 0,-3 3 0,25-55 0,-13 36 0,10 0 0,-31 48 0,-1 0 0,1 1 0,0 0 0,0-1 0,1 1 0,-1 0 0,0 0 0,1 0 0,0 1 0,-1-1 0,1 0 0,0 1 0,0 0 0,-1 0 0,1 0 0,5-2 0,-6 4 0,-1-1 0,0 1 0,0 0 0,0-1 0,0 1 0,0 0 0,0 0 0,0 0 0,0-1 0,0 1 0,0 0 0,-1 0 0,1 0 0,0 1 0,-1-1 0,1 0 0,-1 0 0,1 0 0,-1 0 0,1 0 0,-1 1 0,1 1 0,8 37 0,-7-28 0,10 44 0,-6-25 0,2 1 0,22 59 0,43 51-1365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8.8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5316 24575,'1'-3'0,"0"1"0,0-1 0,0 0 0,0 0 0,0 0 0,1 1 0,-1-1 0,1 1 0,0-1 0,0 1 0,0 0 0,4-4 0,31-28 0,-33 31 0,29-23 0,-20 17 0,-1-1 0,0-1 0,0 0 0,14-19 0,81-96 0,-80 92 0,-2-2 0,29-54 0,-29 44 0,35-44 0,-49 73 0,0-1 0,-1 0 0,-2-1 0,9-24 0,12-24 0,-1 14 0,-13 27 0,-2-1 0,0-1 0,15-51 0,-1-18 0,7-29 0,-27 99 0,1 1 0,15-35 0,-15 44 0,-1-1 0,0-1 0,-2 1 0,0-1 0,-1 0 0,2-27 0,6-70 0,-3 50 0,24-119 0,-9 56 0,-1 17 0,-5 58 0,-14 44 0,0 0 0,-1 0 0,0 0 0,-1 0 0,3-21 0,4-57 0,-4 53 0,0-43 0,16-105 0,-12 31 0,1-14 0,-11-668 0,0 807 0,-2 0 0,-1 1 0,-8-29 0,-4-21 0,13 60 0,-1 1 0,-11-28 0,-3-12 0,-45-307 0,35 207 0,17 105 0,3-1 0,-5-94 0,12 135 0,0 0 0,-1 0 0,0 1 0,0-1 0,-1 0 0,-6-12 0,5 12 0,0-1 0,1 0 0,0 0 0,0-1 0,0-11 0,3-155 96,1 81-1557,-1 79-5365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9.6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0 24575,'4'0'0,"4"0"0,4 0 0,3 0 0,3 0 0,5 0 0,2 0 0,0 0 0,-1 0 0,-1 0 0,-1 0 0,-1 0 0,3 0 0,0 0 0,0 0 0,-1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0.8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24575,'416'0'-1365,"-398"0"-5461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45.5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0 470 24575,'1'-4'0,"0"0"0,1 1 0,-1-1 0,1 1 0,0-1 0,0 1 0,0 0 0,1 0 0,2-4 0,7-10 0,28-43 0,-31 50 0,-2-1 0,1 0 0,-2 0 0,1 0 0,-2-1 0,9-23 0,-3 3 0,25-55 0,-13 36 0,10 0 0,-31 48 0,-1 0 0,1 1 0,0 0 0,0-1 0,1 1 0,-1 0 0,0 0 0,1 0 0,0 1 0,-1-1 0,1 0 0,0 1 0,0 0 0,-1 0 0,1 0 0,5-2 0,-6 4 0,-1-1 0,0 1 0,0 0 0,0-1 0,0 1 0,0 0 0,0 0 0,0 0 0,0-1 0,0 1 0,0 0 0,-1 0 0,1 0 0,0 1 0,-1-1 0,1 0 0,-1 0 0,1 0 0,-1 0 0,1 0 0,-1 1 0,1 1 0,8 37 0,-7-28 0,10 44 0,-6-25 0,2 1 0,22 59 0,43 51-1365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12T14:49:38.883"/>
    </inkml:context>
    <inkml:brush xml:id="br0">
      <inkml:brushProperty name="width" value="0.1" units="cm"/>
      <inkml:brushProperty name="height" value="0.1" units="cm"/>
      <inkml:brushProperty name="color" value="#FF40FF"/>
    </inkml:brush>
  </inkml:definitions>
  <inkml:trace contextRef="#ctx0" brushRef="#br0">0 3779 24575,'1'-2'0,"0"0"0,0 0 0,0 0 0,0 0 0,0 0 0,1 0 0,-1 0 0,1 1 0,0-2 0,0 2 0,0 0 0,4-4 0,31-19 0,-33 22 0,29-16 0,-20 11 0,-1 0 0,0-1 0,0 0 0,14-13 0,81-68 0,-80 64 0,-2 0 0,29-39 0,-29 31 0,35-31 0,-49 52 0,0-1 0,-1 1 0,-2-2 0,9-17 0,12-16 0,-1 9 0,-13 20 0,-2-1 0,0-1 0,15-37 0,-1-11 0,7-22 0,-27 71 0,1 0 0,15-24 0,-15 31 0,-1-1 0,0 0 0,-2 0 0,0-1 0,-1 1 0,2-20 0,6-49 0,-3 35 0,24-85 0,-9 41 0,-1 11 0,-5 42 0,-14 30 0,0 1 0,-1 0 0,0 0 0,-1 0 0,3-15 0,4-41 0,-4 39 0,0-32 0,16-74 0,-12 22 0,1-10 0,-11-475 0,0 574 0,-2 0 0,-1 0 0,-8-20 0,-4-15 0,13 43 0,-1 0 0,-11-19 0,-3-9 0,-45-219 0,35 148 0,17 75 0,3-2 0,-5-66 0,12 96 0,0 0 0,-1 0 0,0 1 0,0-2 0,-1 1 0,-6-8 0,5 8 0,0-1 0,1 0 0,0 0 0,0 0 0,0-9 0,3-109 96,1 57-1557,-1 56-5365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3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89B65-CFAD-6F44-1AC5-C8278D5A3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DDAF8-77F5-06C0-8F49-89947B993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6973CD-C85E-9E4D-7553-3F88E4398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A7D51-43FB-C603-D86A-23EF97533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36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410F8-536F-F7A5-FDB4-02F3F3D3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17059-BD13-4CC5-E79D-F07FFEABF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A7E66-F2C2-4818-BBC4-52CDA44A0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4F3D4-0BBD-C2E6-8D43-8B43223F4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91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0573-AD57-5C44-D04C-2618E8D51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C3F02-B100-AC7D-66FB-A44E25227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746B0-136A-FBEB-40CB-CBC1917E4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C91C8-09CE-286D-850A-12D06FDC5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7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D728D-32AF-F60E-8403-76C98F21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DC623-2F8A-CB52-3F28-6687B6535B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7C200-2463-7E70-AD13-49C9761EE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543F7-7361-1EB4-3656-CF4FB9CD8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07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5146F-2E7E-546B-8F8F-E57BA1768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6CF469-0509-1749-3786-B7AF53FF8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A7BDF-0938-EC03-D689-5B2C124C6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7DBE2-CE93-C8C9-EFDC-7F159A8D5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22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3EAE4-F2F1-64BA-EAEF-84ABB99BA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BA803-B62A-9E9C-7C03-7E391BBAA9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1D8B13-8A42-ACCE-7410-9F75608F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A8654-FA2F-CC7E-61F1-863D9AE72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82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39832-9401-C513-E06B-24F6610F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D638BE-7E36-2731-08DB-85D612C31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A67FB-87D8-43FA-0648-40C1BA7B1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EC58-DFE1-0C80-02A8-8693D65A0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68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50421-5A18-C2EE-0C27-BA34500D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9BFE6-166D-ED40-4150-7EB52E063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EEABA-58AB-F86D-4557-8F10D38CC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6AFBC-37BF-3011-2C5B-E37F437B2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53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AE9B-4C20-BA1D-B332-4081A5F5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1D0C1-5B6E-32F6-72E8-B55E082A5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0B5F3C-E42D-0F9F-FB58-7401765BC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66FD-D3F8-3A62-C551-FE0BAB5EF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33567-4CA4-2A6C-22D9-A83F3CCA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D2184-89C6-DA33-D4B3-84DE1CAB5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05BCE-A94B-F81A-3719-D27598E48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A9C84-5F10-F1B6-568C-F16A7041B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7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F982-2EF1-1094-3110-C384FCF5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6368D-F6FA-409E-7ADF-B832BF152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7EB4B-F945-4B40-6501-BBF9604CA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E0F75-DD17-B0B7-046B-B3DA5FE48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13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BA8F-A973-C5BD-482C-23FDE594B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CA0CB-D0AB-6CD1-AF30-41833C716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525D47-F861-F17D-F7A7-BD91607EB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C6105-7CA0-2A50-DBFB-0898985A8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88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C914F-9D92-436A-F15E-FB0771712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0023B-4911-1513-E9D6-B508F51D9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47D90-5643-97BD-9C07-C0C8E0567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063B6-6586-8551-8F41-E1A952EAB4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77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DAA76-4231-C812-D1DF-CEE42D3EB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C809B-84CE-99EF-CA30-E1D4CFA5E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552233-1DE2-C7C7-C0F2-7DAECFF9E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1EA75-6F57-AA2B-6C53-6DA7B7569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51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9D3A4-CB3A-A3C1-3219-91DA52B6D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737B5-62D4-332F-5D3E-01634AAE0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0F181-45F8-FACB-5A0F-47CD5C762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3F8C-E2DE-3E7D-F895-3276037E8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52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B2F1-6B70-E5C4-BE2C-935D4778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D158C-1289-3034-6753-9DD53D8F2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8432D-0B3F-8EF7-D0F6-7EE2109C8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B3DCA-0930-8B8B-7B90-20E902D3F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24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6D16E-8491-81C8-0F74-76945E61B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C151E-892B-252F-FF2A-B8F048464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BE4177-A34C-1C1F-9C4C-45A12B88E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4B5F9-F09B-1203-576A-EE72FFFDD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61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2F69B-9838-043D-8E67-C889AAE2A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BB1F7-EEEB-150E-E12C-205A6D30C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4BF31-2B3C-D1CF-4518-00B30FDED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B3BE4-4625-122C-2FA8-087DF8F50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8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7AC1-98FB-0747-D8A2-0BAA60A54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BEAF2-28E3-1844-94E2-569883948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FB267-2EF5-212F-4430-CC43CAD8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05D78-826D-61EF-C8CD-9BFB92E9E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06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9C0E5-78DF-9688-98AE-30DE6CD7E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20EDE-67D3-A968-70AF-2C8E432DF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22C81-B8C3-3B20-95C7-B71F1CB43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0911-3307-75DC-8A8C-354433863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7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B2844-0664-D167-4CBF-983E7238F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A32A8-D698-5DA7-65F3-D85062647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4EDF07-9A3E-1C02-AE67-9D1744738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90730-1FD9-8B8B-6F14-110D83E3C3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7231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2615D-F40C-2807-931D-310380712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7056B-2FDF-E44A-76EF-6E35542FA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E05CF6-7ED0-AEF5-F0E1-7891A9A95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64A6-1CF1-3AA0-940F-5FDCB0EE3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74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C40FF-E6F2-7280-13D3-C84FEDEE6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3601B-F4C9-F44D-4123-A948796835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FF06C-68EE-1F83-E246-850C97A7B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160CF-D6E4-8C2A-BD64-8F54EDF68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87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77E35-7532-7A86-F303-AEE22895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9F1D2-44D4-1A60-32D3-5756A1B1C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3C793E-2595-B2E1-0ED7-06F193BDB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41A87-3771-1914-2574-FFA99166A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05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8B88-49BC-78E8-0E6A-949682938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D8AFC-7F55-BFA8-DBCB-16CAF0482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4D1D9-CCD5-06D7-40F5-5E2FD4C6D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664ED-93E0-886E-0293-CD55174D4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8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37BA8-016E-9618-3E0A-9462EFC7C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EE79D-D6D3-4A9C-9AD8-D05475122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AB90C5-F39B-1C84-7BE9-EAC2BED65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BE715-D019-0B5B-3F88-50797C2AA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5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ADB9-E531-BB5B-D599-7E4F1B1E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98EB5-ED96-7507-C1E1-52976B6DC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EFCE8-DA69-9714-B369-E79CB5F4D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9C51F-05AF-9AFC-1D17-217AB0FF8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535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A5CEB-B914-124A-80A1-13771068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705A72-08CC-B541-EA88-8FC0AA377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4AF87-4A85-4221-F920-090B9687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1FE77-2008-0D22-609A-B6B5E42C3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82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CE66B-FB50-B7DF-973C-047726C7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23D10-41B0-50CB-024F-CFA65841D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2546A-C782-24EE-64B0-A28FFD367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1E885-E33C-D320-66F8-9C03CB94B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6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9271B-C790-41E2-FF67-B45C46259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11A33-C5FB-5C80-EFDF-2E78E1DA4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47284D-BBF1-5E1A-6CA0-298B47ABF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7E338-5906-8E31-EE46-00B52704A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74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9918A-D78E-A2E4-E053-3F823FCF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7DCF42-16E9-6E86-3740-957C4F88CD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B640F1-3B1A-FC9C-D3C0-1A77F0BB4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A54D9-11F4-6BC6-EFD2-EF09C792C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74366-1AED-AEA3-E652-ADE31B7FC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34A31A-C966-F0B4-FCF0-66B81B105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4D91A-4980-EE78-3BFE-AA4C999BB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483F4-8B69-E82F-CB6F-1D53CD210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269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038C-A684-6C28-7AB4-974B6408C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F6C60-3C40-9800-18D2-8A5E7F253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D27357-C9B8-9ABA-3A39-EBB486A303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5EB34-5146-A68D-906A-3B86315FB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10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8AFC-8377-283E-AE9E-A3051AEA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FC7C11-F1E5-28AA-E34E-B80AA4544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169F8-821D-19FE-12B3-9F343B9F6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E62C3-19AB-4DC5-04EE-488FE5DE9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71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C1303-0AED-9606-7AFC-81781989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25C7C-8315-CD93-0CD5-6A650AADB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A6B87-FB9F-01E7-F669-41885DC4C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AD45A-7AE3-287E-C9BE-0E3CDDECF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75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2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9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2967F-7396-A79A-DB63-452CF0DDA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5CA897-5085-85C1-23E9-EDD4053E4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E3B79-A00F-E777-F0AE-1B39E1835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5DD2E-E885-B506-6BD1-2888AB791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56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BB365-BDD5-AFD3-5705-9D659706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ADE26-9EA3-EBB6-9354-80A011274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6FD12D-ABBD-FAF6-4AD2-FC659555C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84542-18E6-DB0E-0C1C-065925C4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4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8.svg"/><Relationship Id="rId9" Type="http://schemas.openxmlformats.org/officeDocument/2006/relationships/customXml" Target="../ink/ink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customXml" Target="../ink/ink6.xml"/><Relationship Id="rId12" Type="http://schemas.openxmlformats.org/officeDocument/2006/relationships/image" Target="../media/image16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5.png"/><Relationship Id="rId4" Type="http://schemas.openxmlformats.org/officeDocument/2006/relationships/image" Target="../media/image8.svg"/><Relationship Id="rId9" Type="http://schemas.openxmlformats.org/officeDocument/2006/relationships/customXml" Target="../ink/ink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customXml" Target="../ink/ink10.xml"/><Relationship Id="rId12" Type="http://schemas.openxmlformats.org/officeDocument/2006/relationships/image" Target="../media/image22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21.png"/><Relationship Id="rId4" Type="http://schemas.openxmlformats.org/officeDocument/2006/relationships/image" Target="../media/image18.svg"/><Relationship Id="rId9" Type="http://schemas.openxmlformats.org/officeDocument/2006/relationships/customXml" Target="../ink/ink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65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3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65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89.png"/><Relationship Id="rId12" Type="http://schemas.openxmlformats.org/officeDocument/2006/relationships/image" Target="../media/image79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3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91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91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9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97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100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99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103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10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23" Type="http://schemas.openxmlformats.org/officeDocument/2006/relationships/image" Target="../media/image104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80.png"/><Relationship Id="rId18" Type="http://schemas.openxmlformats.org/officeDocument/2006/relationships/image" Target="../media/image95.png"/><Relationship Id="rId3" Type="http://schemas.openxmlformats.org/officeDocument/2006/relationships/image" Target="../media/image50.png"/><Relationship Id="rId21" Type="http://schemas.openxmlformats.org/officeDocument/2006/relationships/image" Target="../media/image86.png"/><Relationship Id="rId7" Type="http://schemas.openxmlformats.org/officeDocument/2006/relationships/image" Target="../media/image101.png"/><Relationship Id="rId12" Type="http://schemas.openxmlformats.org/officeDocument/2006/relationships/image" Target="../media/image59.png"/><Relationship Id="rId17" Type="http://schemas.openxmlformats.org/officeDocument/2006/relationships/image" Target="../media/image83.png"/><Relationship Id="rId2" Type="http://schemas.openxmlformats.org/officeDocument/2006/relationships/image" Target="../media/image92.png"/><Relationship Id="rId16" Type="http://schemas.openxmlformats.org/officeDocument/2006/relationships/image" Target="../media/image94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9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81.png"/><Relationship Id="rId22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08.png"/><Relationship Id="rId3" Type="http://schemas.openxmlformats.org/officeDocument/2006/relationships/image" Target="../media/image92.png"/><Relationship Id="rId21" Type="http://schemas.openxmlformats.org/officeDocument/2006/relationships/image" Target="../media/image96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1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77.png"/><Relationship Id="rId24" Type="http://schemas.openxmlformats.org/officeDocument/2006/relationships/image" Target="../media/image8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86.png"/><Relationship Id="rId10" Type="http://schemas.openxmlformats.org/officeDocument/2006/relationships/image" Target="../media/image76.png"/><Relationship Id="rId19" Type="http://schemas.openxmlformats.org/officeDocument/2006/relationships/image" Target="../media/image8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80.png"/><Relationship Id="rId22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8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16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2.png"/><Relationship Id="rId25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8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112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82.png"/><Relationship Id="rId25" Type="http://schemas.openxmlformats.org/officeDocument/2006/relationships/image" Target="../media/image11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8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7.png"/><Relationship Id="rId10" Type="http://schemas.openxmlformats.org/officeDocument/2006/relationships/image" Target="../media/image76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20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7.png"/><Relationship Id="rId5" Type="http://schemas.openxmlformats.org/officeDocument/2006/relationships/image" Target="../media/image105.png"/><Relationship Id="rId15" Type="http://schemas.openxmlformats.org/officeDocument/2006/relationships/image" Target="../media/image107.png"/><Relationship Id="rId23" Type="http://schemas.openxmlformats.org/officeDocument/2006/relationships/image" Target="../media/image66.png"/><Relationship Id="rId10" Type="http://schemas.openxmlformats.org/officeDocument/2006/relationships/image" Target="../media/image112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119.png"/><Relationship Id="rId27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79.png"/><Relationship Id="rId18" Type="http://schemas.openxmlformats.org/officeDocument/2006/relationships/image" Target="../media/image110.png"/><Relationship Id="rId26" Type="http://schemas.openxmlformats.org/officeDocument/2006/relationships/image" Target="../media/image122.png"/><Relationship Id="rId3" Type="http://schemas.openxmlformats.org/officeDocument/2006/relationships/image" Target="../media/image92.png"/><Relationship Id="rId21" Type="http://schemas.openxmlformats.org/officeDocument/2006/relationships/image" Target="../media/image65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67.png"/><Relationship Id="rId5" Type="http://schemas.openxmlformats.org/officeDocument/2006/relationships/image" Target="../media/image105.png"/><Relationship Id="rId15" Type="http://schemas.openxmlformats.org/officeDocument/2006/relationships/image" Target="../media/image1070.png"/><Relationship Id="rId23" Type="http://schemas.openxmlformats.org/officeDocument/2006/relationships/image" Target="../media/image66.png"/><Relationship Id="rId10" Type="http://schemas.openxmlformats.org/officeDocument/2006/relationships/image" Target="../media/image112.png"/><Relationship Id="rId19" Type="http://schemas.openxmlformats.org/officeDocument/2006/relationships/image" Target="../media/image6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11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33" Type="http://schemas.openxmlformats.org/officeDocument/2006/relationships/image" Target="../media/image15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Relationship Id="rId8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59.png"/><Relationship Id="rId26" Type="http://schemas.openxmlformats.org/officeDocument/2006/relationships/image" Target="../media/image147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56.png"/><Relationship Id="rId12" Type="http://schemas.openxmlformats.org/officeDocument/2006/relationships/image" Target="../media/image133.png"/><Relationship Id="rId17" Type="http://schemas.openxmlformats.org/officeDocument/2006/relationships/image" Target="../media/image158.png"/><Relationship Id="rId25" Type="http://schemas.openxmlformats.org/officeDocument/2006/relationships/image" Target="../media/image161.png"/><Relationship Id="rId33" Type="http://schemas.openxmlformats.org/officeDocument/2006/relationships/image" Target="../media/image15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5" Type="http://schemas.openxmlformats.org/officeDocument/2006/relationships/image" Target="../media/image155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63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60.png"/><Relationship Id="rId27" Type="http://schemas.openxmlformats.org/officeDocument/2006/relationships/image" Target="../media/image162.png"/><Relationship Id="rId30" Type="http://schemas.openxmlformats.org/officeDocument/2006/relationships/image" Target="../media/image151.png"/><Relationship Id="rId8" Type="http://schemas.openxmlformats.org/officeDocument/2006/relationships/image" Target="../media/image157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159.png"/><Relationship Id="rId26" Type="http://schemas.openxmlformats.org/officeDocument/2006/relationships/image" Target="../media/image147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56.png"/><Relationship Id="rId12" Type="http://schemas.openxmlformats.org/officeDocument/2006/relationships/image" Target="../media/image133.png"/><Relationship Id="rId17" Type="http://schemas.openxmlformats.org/officeDocument/2006/relationships/image" Target="../media/image158.png"/><Relationship Id="rId25" Type="http://schemas.openxmlformats.org/officeDocument/2006/relationships/image" Target="../media/image161.png"/><Relationship Id="rId33" Type="http://schemas.openxmlformats.org/officeDocument/2006/relationships/image" Target="../media/image15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32" Type="http://schemas.openxmlformats.org/officeDocument/2006/relationships/image" Target="../media/image153.png"/><Relationship Id="rId5" Type="http://schemas.openxmlformats.org/officeDocument/2006/relationships/image" Target="../media/image155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63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52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60.png"/><Relationship Id="rId27" Type="http://schemas.openxmlformats.org/officeDocument/2006/relationships/image" Target="../media/image162.png"/><Relationship Id="rId30" Type="http://schemas.openxmlformats.org/officeDocument/2006/relationships/image" Target="../media/image151.png"/><Relationship Id="rId8" Type="http://schemas.openxmlformats.org/officeDocument/2006/relationships/image" Target="../media/image1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6.png"/><Relationship Id="rId7" Type="http://schemas.openxmlformats.org/officeDocument/2006/relationships/image" Target="../media/image167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8.png"/><Relationship Id="rId5" Type="http://schemas.openxmlformats.org/officeDocument/2006/relationships/image" Target="../media/image165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0.png"/><Relationship Id="rId18" Type="http://schemas.openxmlformats.org/officeDocument/2006/relationships/image" Target="../media/image189.png"/><Relationship Id="rId3" Type="http://schemas.openxmlformats.org/officeDocument/2006/relationships/image" Target="../media/image187.png"/><Relationship Id="rId7" Type="http://schemas.openxmlformats.org/officeDocument/2006/relationships/image" Target="../media/image167.png"/><Relationship Id="rId12" Type="http://schemas.openxmlformats.org/officeDocument/2006/relationships/image" Target="../media/image179.png"/><Relationship Id="rId17" Type="http://schemas.openxmlformats.org/officeDocument/2006/relationships/image" Target="../media/image18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8.png"/><Relationship Id="rId5" Type="http://schemas.openxmlformats.org/officeDocument/2006/relationships/image" Target="../media/image165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9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8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0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83.png"/><Relationship Id="rId10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0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8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2.png"/><Relationship Id="rId10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1.png"/><Relationship Id="rId10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6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1.png"/><Relationship Id="rId10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7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1.png"/><Relationship Id="rId10" Type="http://schemas.openxmlformats.org/officeDocument/2006/relationships/image" Target="../media/image178.png"/><Relationship Id="rId19" Type="http://schemas.openxmlformats.org/officeDocument/2006/relationships/image" Target="../media/image198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19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195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191.png"/><Relationship Id="rId10" Type="http://schemas.openxmlformats.org/officeDocument/2006/relationships/image" Target="../media/image178.png"/><Relationship Id="rId19" Type="http://schemas.openxmlformats.org/officeDocument/2006/relationships/image" Target="../media/image200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0.png"/><Relationship Id="rId18" Type="http://schemas.openxmlformats.org/officeDocument/2006/relationships/image" Target="../media/image189.png"/><Relationship Id="rId3" Type="http://schemas.openxmlformats.org/officeDocument/2006/relationships/image" Target="../media/image201.png"/><Relationship Id="rId7" Type="http://schemas.openxmlformats.org/officeDocument/2006/relationships/image" Target="../media/image167.png"/><Relationship Id="rId12" Type="http://schemas.openxmlformats.org/officeDocument/2006/relationships/image" Target="../media/image179.png"/><Relationship Id="rId17" Type="http://schemas.openxmlformats.org/officeDocument/2006/relationships/image" Target="../media/image188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8.png"/><Relationship Id="rId5" Type="http://schemas.openxmlformats.org/officeDocument/2006/relationships/image" Target="../media/image165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9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8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80.png"/><Relationship Id="rId18" Type="http://schemas.openxmlformats.org/officeDocument/2006/relationships/image" Target="../media/image206.png"/><Relationship Id="rId3" Type="http://schemas.openxmlformats.org/officeDocument/2006/relationships/image" Target="../media/image203.png"/><Relationship Id="rId7" Type="http://schemas.openxmlformats.org/officeDocument/2006/relationships/image" Target="../media/image167.png"/><Relationship Id="rId12" Type="http://schemas.openxmlformats.org/officeDocument/2006/relationships/image" Target="../media/image179.pn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8.png"/><Relationship Id="rId5" Type="http://schemas.openxmlformats.org/officeDocument/2006/relationships/image" Target="../media/image165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207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8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81.png"/><Relationship Id="rId18" Type="http://schemas.openxmlformats.org/officeDocument/2006/relationships/image" Target="../media/image206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80.pn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9.png"/><Relationship Id="rId5" Type="http://schemas.openxmlformats.org/officeDocument/2006/relationships/image" Target="../media/image166.png"/><Relationship Id="rId15" Type="http://schemas.openxmlformats.org/officeDocument/2006/relationships/image" Target="../media/image208.png"/><Relationship Id="rId10" Type="http://schemas.openxmlformats.org/officeDocument/2006/relationships/image" Target="../media/image178.png"/><Relationship Id="rId19" Type="http://schemas.openxmlformats.org/officeDocument/2006/relationships/image" Target="../media/image207.png"/><Relationship Id="rId4" Type="http://schemas.openxmlformats.org/officeDocument/2006/relationships/image" Target="../media/image165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Recurrent Neural Networks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ACA9-F400-90E2-D378-BF4A4215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FD18-1E5B-3D03-C8F6-9EFACC4D5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8B0F-F670-CEF9-6FEF-C253F3B70B04}"/>
              </a:ext>
            </a:extLst>
          </p:cNvPr>
          <p:cNvSpPr txBox="1"/>
          <p:nvPr/>
        </p:nvSpPr>
        <p:spPr>
          <a:xfrm>
            <a:off x="6896100" y="3654290"/>
            <a:ext cx="5196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“The quick brown fox jumped over the lazy dog”</a:t>
            </a:r>
          </a:p>
        </p:txBody>
      </p:sp>
      <p:pic>
        <p:nvPicPr>
          <p:cNvPr id="9" name="Picture 8" descr="A white sound wave on a black background&#10;&#10;AI-generated content may be incorrect.">
            <a:extLst>
              <a:ext uri="{FF2B5EF4-FFF2-40B4-BE49-F238E27FC236}">
                <a16:creationId xmlns:a16="http://schemas.microsoft.com/office/drawing/2014/main" id="{E443E1CD-F212-980E-4940-1023F75AE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90" y="2964561"/>
            <a:ext cx="2114550" cy="2114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3442B6-1BFB-5E99-78CB-70E8F5518F59}"/>
              </a:ext>
            </a:extLst>
          </p:cNvPr>
          <p:cNvSpPr txBox="1"/>
          <p:nvPr/>
        </p:nvSpPr>
        <p:spPr>
          <a:xfrm>
            <a:off x="822960" y="5360602"/>
            <a:ext cx="108737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speech recognition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audio signals </a:t>
            </a:r>
            <a:r>
              <a:rPr lang="en-US" sz="2500" dirty="0"/>
              <a:t>from spoken languages are sequential, Phonemes, syllables, and words are organized to form sentences.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A44F3F-0294-3FC8-2B44-BD579473C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941629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E8A44F3F-0294-3FC8-2B44-BD579473C2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6941629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327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9C2E2-6DE9-92BE-62EA-F85BB62AA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1916-D6B8-1C7C-2F7F-8A935D66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B77AB-835D-AEC9-4541-7467279A647A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sentiment Classification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textual data </a:t>
            </a:r>
            <a:r>
              <a:rPr lang="en-US" sz="2500" dirty="0"/>
              <a:t>such as sentences or paragraphs is inherently sequential. The meaning and sentiment of the sentence depend on the order and context of words used.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FA724-6A23-88D8-C695-E2931A89C19A}"/>
              </a:ext>
            </a:extLst>
          </p:cNvPr>
          <p:cNvSpPr txBox="1"/>
          <p:nvPr/>
        </p:nvSpPr>
        <p:spPr>
          <a:xfrm>
            <a:off x="1195570" y="3779520"/>
            <a:ext cx="46794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“The movie is a waste of money”</a:t>
            </a:r>
          </a:p>
        </p:txBody>
      </p:sp>
      <p:pic>
        <p:nvPicPr>
          <p:cNvPr id="11" name="Picture 10" descr="A star on a black background&#10;&#10;AI-generated content may be incorrect.">
            <a:extLst>
              <a:ext uri="{FF2B5EF4-FFF2-40B4-BE49-F238E27FC236}">
                <a16:creationId xmlns:a16="http://schemas.microsoft.com/office/drawing/2014/main" id="{65394EB3-B12A-889D-8BFC-2D68FABD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33" y="3658047"/>
            <a:ext cx="3385673" cy="7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85230E-2EA9-C0FE-9859-1173C24A23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685230E-2EA9-C0FE-9859-1173C24A23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737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F709-F31B-0A3C-0F5E-F20F54EF3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FD08-F09B-089A-1736-2A9BA39E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54E40-52FD-BC96-86BD-9A68EAC196CA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machine translation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textual data </a:t>
            </a:r>
            <a:r>
              <a:rPr lang="en-US" sz="2500" dirty="0"/>
              <a:t>such as sentences or paragraphs is inherently sequential. The order of words carries important context and grammatical meaning that must be preserved for accurate translation.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6736D-558C-F2E9-CCFD-D1D2B908428A}"/>
              </a:ext>
            </a:extLst>
          </p:cNvPr>
          <p:cNvSpPr txBox="1"/>
          <p:nvPr/>
        </p:nvSpPr>
        <p:spPr>
          <a:xfrm>
            <a:off x="1178806" y="3779519"/>
            <a:ext cx="47632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/>
              <a:t>Voulez-vous</a:t>
            </a:r>
            <a:r>
              <a:rPr lang="en-PH" sz="2500" dirty="0"/>
              <a:t> chanter avec </a:t>
            </a:r>
            <a:r>
              <a:rPr lang="en-PH" sz="2500" dirty="0" err="1"/>
              <a:t>moi</a:t>
            </a:r>
            <a:r>
              <a:rPr lang="en-PH" sz="25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591F37-5329-E281-5EDD-4EFA1859159C}"/>
              </a:ext>
            </a:extLst>
          </p:cNvPr>
          <p:cNvSpPr txBox="1"/>
          <p:nvPr/>
        </p:nvSpPr>
        <p:spPr>
          <a:xfrm>
            <a:off x="6874577" y="3779520"/>
            <a:ext cx="4223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Do you want to sing with 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1BACA0C-79AD-CB87-EBFF-F1BBA2D9DD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21BACA0C-79AD-CB87-EBFF-F1BBA2D9DD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923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60B66-5278-04A1-06B4-26DAA5CD5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BA23-8FFA-6757-3A19-AEA6E4D4D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2306D9-655D-0298-BA10-991A2051B2D4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name entity recognition, </a:t>
            </a:r>
            <a:r>
              <a:rPr lang="en-US" sz="2500" dirty="0"/>
              <a:t>the order of words in textual data matters to identify entities in a paragraph as the meaning and classification of each word depend on its surrounding context and position within the sentence.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0440A-0292-331E-27CD-C05D43881295}"/>
              </a:ext>
            </a:extLst>
          </p:cNvPr>
          <p:cNvSpPr txBox="1"/>
          <p:nvPr/>
        </p:nvSpPr>
        <p:spPr>
          <a:xfrm>
            <a:off x="1101852" y="3538246"/>
            <a:ext cx="4183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Yesterday, Harry Potter met Hermione Granger.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06942-2123-846E-B73A-3709107809C4}"/>
              </a:ext>
            </a:extLst>
          </p:cNvPr>
          <p:cNvSpPr txBox="1"/>
          <p:nvPr/>
        </p:nvSpPr>
        <p:spPr>
          <a:xfrm>
            <a:off x="6794000" y="3538246"/>
            <a:ext cx="4384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Yesterday, </a:t>
            </a:r>
            <a:r>
              <a:rPr lang="en-PH" sz="3000" b="1" dirty="0">
                <a:solidFill>
                  <a:srgbClr val="FF0000"/>
                </a:solidFill>
              </a:rPr>
              <a:t>Harry Potter </a:t>
            </a:r>
            <a:r>
              <a:rPr lang="en-PH" sz="3000" dirty="0"/>
              <a:t>met </a:t>
            </a:r>
            <a:r>
              <a:rPr lang="en-PH" sz="3000" b="1" dirty="0">
                <a:solidFill>
                  <a:srgbClr val="FF0000"/>
                </a:solidFill>
              </a:rPr>
              <a:t>Hermione Granger</a:t>
            </a:r>
            <a:r>
              <a:rPr lang="en-PH" sz="3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33C0438-FD05-BFCC-616D-8F3EE2CE5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433C0438-FD05-BFCC-616D-8F3EE2CE55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68814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9540-F05E-E300-FEC1-7A542C652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F365-E593-0335-588D-3D0EA984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96DB0-5FA6-EBC0-0C25-EBF0C471C5EE}"/>
              </a:ext>
            </a:extLst>
          </p:cNvPr>
          <p:cNvSpPr txBox="1"/>
          <p:nvPr/>
        </p:nvSpPr>
        <p:spPr>
          <a:xfrm>
            <a:off x="822960" y="5360839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For </a:t>
            </a:r>
            <a:r>
              <a:rPr lang="en-US" sz="2500" b="1" dirty="0"/>
              <a:t>video activity recognition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002060"/>
                </a:solidFill>
              </a:rPr>
              <a:t>video data </a:t>
            </a:r>
            <a:r>
              <a:rPr lang="en-US" sz="2500" dirty="0"/>
              <a:t>is composed of frames that serve as a snapshot of a scene at a specific time. The sequence of frames creates the illusion of motion.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7BDD6-A80F-DDC4-E657-43B241006BB2}"/>
              </a:ext>
            </a:extLst>
          </p:cNvPr>
          <p:cNvSpPr txBox="1"/>
          <p:nvPr/>
        </p:nvSpPr>
        <p:spPr>
          <a:xfrm>
            <a:off x="7955239" y="3667893"/>
            <a:ext cx="2062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/>
              <a:t>Running</a:t>
            </a:r>
          </a:p>
        </p:txBody>
      </p:sp>
      <p:pic>
        <p:nvPicPr>
          <p:cNvPr id="10" name="Picture 9" descr="A person in black tank top and shorts holding a bat&#10;&#10;AI-generated content may be incorrect.">
            <a:extLst>
              <a:ext uri="{FF2B5EF4-FFF2-40B4-BE49-F238E27FC236}">
                <a16:creationId xmlns:a16="http://schemas.microsoft.com/office/drawing/2014/main" id="{174DCC31-B55D-21C6-DB21-FD837349F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42" y="3121836"/>
            <a:ext cx="471615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AF3AC3-8404-7FF7-06E2-436F51184A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4272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5000" b="0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500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AAF3AC3-8404-7FF7-06E2-436F51184A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6355565"/>
                  </p:ext>
                </p:extLst>
              </p:nvPr>
            </p:nvGraphicFramePr>
            <p:xfrm>
              <a:off x="822960" y="2129071"/>
              <a:ext cx="10873740" cy="3013245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36870">
                      <a:extLst>
                        <a:ext uri="{9D8B030D-6E8A-4147-A177-3AD203B41FA5}">
                          <a16:colId xmlns:a16="http://schemas.microsoft.com/office/drawing/2014/main" val="3463413771"/>
                        </a:ext>
                      </a:extLst>
                    </a:gridCol>
                    <a:gridCol w="5436870">
                      <a:extLst>
                        <a:ext uri="{9D8B030D-6E8A-4147-A177-3AD203B41FA5}">
                          <a16:colId xmlns:a16="http://schemas.microsoft.com/office/drawing/2014/main" val="28717828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" t="-714" r="-100224" b="-25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24" t="-714" r="-224" b="-25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2154246"/>
                      </a:ext>
                    </a:extLst>
                  </a:tr>
                  <a:tr h="2159805"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9569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909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FD139FA-C302-C841-2207-61F24AD8194B}"/>
              </a:ext>
            </a:extLst>
          </p:cNvPr>
          <p:cNvSpPr txBox="1"/>
          <p:nvPr/>
        </p:nvSpPr>
        <p:spPr>
          <a:xfrm>
            <a:off x="1722354" y="5382270"/>
            <a:ext cx="97736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As an example, let us talk about stock market data in general.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9880FE-79C2-BA28-4F42-C9EB4AD3CDBF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18742992-67AE-1C36-EBA5-12CCDA58BA32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C0519D-C6A6-FF7B-2E1C-47D5917D264D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3BD38B-9B87-106E-3B43-19DBDEAA5C30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6278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527DF-5B2C-C8DB-C82F-43E99092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9AA5579-65E3-87A9-4A47-3020C6CFA96B}"/>
              </a:ext>
            </a:extLst>
          </p:cNvPr>
          <p:cNvSpPr txBox="1"/>
          <p:nvPr/>
        </p:nvSpPr>
        <p:spPr>
          <a:xfrm>
            <a:off x="1722353" y="5382270"/>
            <a:ext cx="9773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When we look at stock prices, they tend to change over time.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3D3930-1C6D-BAE8-323E-E5A221DE747C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6A91FBE5-6F4E-DA37-7F3F-311CA5CD90C7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2FC115-C659-87D2-3D20-7F8C8A7893A1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03ECEE-B19F-327B-D905-A111F58777B4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71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C0970-826B-16C5-1F76-E83702BA3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B68B7EE-10E8-E291-516E-F2401E1F7110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79BFF80-C91E-7CA6-338C-550C602170B1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02BA0B-C483-9FDF-188D-120B2C17CE05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420FB1-E486-2678-0427-36FCAFF5303E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EC318D-19C8-8F57-7045-15E166BF6667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our example, </a:t>
            </a:r>
            <a:r>
              <a:rPr lang="en-US" sz="2500" b="1" dirty="0">
                <a:solidFill>
                  <a:srgbClr val="00B050"/>
                </a:solidFill>
              </a:rPr>
              <a:t>Google’s</a:t>
            </a:r>
            <a:r>
              <a:rPr lang="en-US" sz="2500" dirty="0"/>
              <a:t> stock price gradually increased from day 1 to day 4 but it fell in day 5.</a:t>
            </a:r>
          </a:p>
        </p:txBody>
      </p:sp>
    </p:spTree>
    <p:extLst>
      <p:ext uri="{BB962C8B-B14F-4D97-AF65-F5344CB8AC3E}">
        <p14:creationId xmlns:p14="http://schemas.microsoft.com/office/powerpoint/2010/main" val="96427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86E9C-98FA-6286-47E9-5CB6C5276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F0FAEA-B079-8D30-B348-BC88A6B245AA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FAF44743-EDFB-DE3D-3AAE-5CD54714E338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E3E6CF-999E-18E0-172C-84EF065EFE14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0B5013-2B62-7FD3-D368-E0DB04E3B19F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F8A925-3873-0990-34DD-F56C26575E43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Also, the longer a company has been traded on the stock market, the more data we will have for it.</a:t>
            </a:r>
          </a:p>
        </p:txBody>
      </p:sp>
    </p:spTree>
    <p:extLst>
      <p:ext uri="{BB962C8B-B14F-4D97-AF65-F5344CB8AC3E}">
        <p14:creationId xmlns:p14="http://schemas.microsoft.com/office/powerpoint/2010/main" val="38838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8A8BB-FDD8-4B3E-D4A6-3D8FA54A0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72AD9FE-B024-6A04-2AF2-ED89DD36ED44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15852670-EA53-1690-D17A-22120B6EE9F6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F0D4CC-EBE7-93CF-D013-FBD0A568EFD4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E61A81-494F-7614-D2DC-AA386FB0F8E2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4DAC07-768B-5F6C-0C65-4232C59E2562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this example, we have more time series data for </a:t>
            </a:r>
            <a:r>
              <a:rPr lang="en-US" sz="2500" b="1" dirty="0">
                <a:solidFill>
                  <a:srgbClr val="00B050"/>
                </a:solidFill>
              </a:rPr>
              <a:t>Google</a:t>
            </a:r>
            <a:r>
              <a:rPr lang="en-US" sz="2500" dirty="0"/>
              <a:t> than we have for </a:t>
            </a:r>
            <a:r>
              <a:rPr lang="en-US" sz="2500" b="1" dirty="0">
                <a:solidFill>
                  <a:srgbClr val="FF40FF"/>
                </a:solidFill>
              </a:rPr>
              <a:t>Facebook</a:t>
            </a:r>
          </a:p>
        </p:txBody>
      </p:sp>
    </p:spTree>
    <p:extLst>
      <p:ext uri="{BB962C8B-B14F-4D97-AF65-F5344CB8AC3E}">
        <p14:creationId xmlns:p14="http://schemas.microsoft.com/office/powerpoint/2010/main" val="56701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C85-B903-E0F3-0103-9061C39C54C9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291F-9946-F703-6117-A63E1D989361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Sequential Data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?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?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1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42879-57D4-7A03-E845-E8088466B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78EC251-56D5-52F7-47BF-0160D8E451D3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61D17258-88BA-39ED-E3F7-B7C303D73E5C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4AB4B1-C132-D46E-6B2C-C402541EF708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54467E-FCFA-7B50-66CF-67B7DD00CE1B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C59137-8125-7DC9-2E33-24A6FC37D518}"/>
              </a:ext>
            </a:extLst>
          </p:cNvPr>
          <p:cNvSpPr txBox="1"/>
          <p:nvPr/>
        </p:nvSpPr>
        <p:spPr>
          <a:xfrm>
            <a:off x="1722353" y="5382270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What this means is, if we want a neural network to predict stock prices, then </a:t>
            </a:r>
            <a:r>
              <a:rPr lang="en-US" sz="2500" b="1" dirty="0">
                <a:solidFill>
                  <a:srgbClr val="002060"/>
                </a:solidFill>
              </a:rPr>
              <a:t>we need a neural network that works with sequential data with variable lengths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32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5D12-21F8-76D3-28E5-AB42D9CBB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8BEBB-6B1A-7885-1D61-5BDB618E1D75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0B04558D-AD05-310A-833D-8C60DB6A44A8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AACCCD-43B2-F80A-50AF-AA2E4414362B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36178D-D76B-7FD7-5FFE-8D7E1CB43C4B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BE66C1-519D-C1A3-9791-A3CA1EF43B8F}"/>
              </a:ext>
            </a:extLst>
          </p:cNvPr>
          <p:cNvSpPr txBox="1"/>
          <p:nvPr/>
        </p:nvSpPr>
        <p:spPr>
          <a:xfrm>
            <a:off x="1471613" y="5382270"/>
            <a:ext cx="100243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other words, if we want to predict the stock price for </a:t>
            </a:r>
            <a:r>
              <a:rPr lang="en-US" sz="2500" b="1" dirty="0">
                <a:solidFill>
                  <a:srgbClr val="00B050"/>
                </a:solidFill>
              </a:rPr>
              <a:t>Google</a:t>
            </a:r>
            <a:r>
              <a:rPr lang="en-US" sz="2500" dirty="0"/>
              <a:t> on day </a:t>
            </a:r>
            <a:r>
              <a:rPr lang="en-US" sz="2500" b="1" dirty="0"/>
              <a:t>10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B547AAB4-14BB-D029-9466-AB2FC1FD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577AD2D-E9AC-DEF7-F0D5-DFFDA78A39B0}"/>
              </a:ext>
            </a:extLst>
          </p:cNvPr>
          <p:cNvGrpSpPr/>
          <p:nvPr/>
        </p:nvGrpSpPr>
        <p:grpSpPr>
          <a:xfrm>
            <a:off x="11072756" y="3367159"/>
            <a:ext cx="357840" cy="2090880"/>
            <a:chOff x="10808437" y="3159990"/>
            <a:chExt cx="357840" cy="20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B0B174-3F27-CFA6-1952-E569FBD816B7}"/>
                    </a:ext>
                  </a:extLst>
                </p14:cNvPr>
                <p14:cNvContentPartPr/>
                <p14:nvPr/>
              </p14:nvContentPartPr>
              <p14:xfrm>
                <a:off x="10808437" y="3336750"/>
                <a:ext cx="357840" cy="19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B0B174-3F27-CFA6-1952-E569FBD816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0437" y="3319110"/>
                  <a:ext cx="393480" cy="19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32BA61-511A-AF4F-B9EE-28CD1C7E6CED}"/>
                    </a:ext>
                  </a:extLst>
                </p14:cNvPr>
                <p14:cNvContentPartPr/>
                <p14:nvPr/>
              </p14:nvContentPartPr>
              <p14:xfrm>
                <a:off x="10979797" y="3336030"/>
                <a:ext cx="1216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32BA61-511A-AF4F-B9EE-28CD1C7E6C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1797" y="3318030"/>
                  <a:ext cx="157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B02F316-E7AF-F19B-4935-3743686164F5}"/>
                    </a:ext>
                  </a:extLst>
                </p14:cNvPr>
                <p14:cNvContentPartPr/>
                <p14:nvPr/>
              </p14:nvContentPartPr>
              <p14:xfrm>
                <a:off x="11008237" y="3336030"/>
                <a:ext cx="156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B02F316-E7AF-F19B-4935-3743686164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0597" y="3318030"/>
                  <a:ext cx="19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190F80-9EA3-9CDF-F174-7099BB033A84}"/>
                    </a:ext>
                  </a:extLst>
                </p14:cNvPr>
                <p14:cNvContentPartPr/>
                <p14:nvPr/>
              </p14:nvContentPartPr>
              <p14:xfrm>
                <a:off x="10994197" y="3159990"/>
                <a:ext cx="15768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190F80-9EA3-9CDF-F174-7099BB033A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76197" y="3141990"/>
                  <a:ext cx="193320" cy="20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639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5A639-049E-159A-9C92-754CC341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631794-C3F4-09E7-4981-23506FE04052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607515EF-F9D0-0E73-2C84-C43D2657145E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68F340-0579-946C-C4E0-C47CC64AA64E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A58CC9-69C1-1704-15D5-969874D4F92E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D7069C-75F2-9727-943E-50B41379F52A}"/>
              </a:ext>
            </a:extLst>
          </p:cNvPr>
          <p:cNvSpPr txBox="1"/>
          <p:nvPr/>
        </p:nvSpPr>
        <p:spPr>
          <a:xfrm>
            <a:off x="1722353" y="5382270"/>
            <a:ext cx="97736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Then we might want to use the data from all </a:t>
            </a:r>
            <a:r>
              <a:rPr lang="en-US" sz="2500" b="1" dirty="0"/>
              <a:t>9 of the preceding days.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6D69DA75-AD27-9231-3FB7-FFB8C474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9215" y="2240365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4E2C6E-2A2A-CA64-F541-A2440F99FB3F}"/>
              </a:ext>
            </a:extLst>
          </p:cNvPr>
          <p:cNvGrpSpPr/>
          <p:nvPr/>
        </p:nvGrpSpPr>
        <p:grpSpPr>
          <a:xfrm>
            <a:off x="11051325" y="3281433"/>
            <a:ext cx="357840" cy="2090880"/>
            <a:chOff x="10808437" y="3159990"/>
            <a:chExt cx="357840" cy="20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0841C8-D181-E4B5-264B-01167930DCAC}"/>
                    </a:ext>
                  </a:extLst>
                </p14:cNvPr>
                <p14:cNvContentPartPr/>
                <p14:nvPr/>
              </p14:nvContentPartPr>
              <p14:xfrm>
                <a:off x="10808437" y="3336750"/>
                <a:ext cx="357840" cy="19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0841C8-D181-E4B5-264B-01167930DC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0437" y="3318747"/>
                  <a:ext cx="393480" cy="19497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26A55E-07C8-DCD7-FAD2-5D565D0B35DF}"/>
                    </a:ext>
                  </a:extLst>
                </p14:cNvPr>
                <p14:cNvContentPartPr/>
                <p14:nvPr/>
              </p14:nvContentPartPr>
              <p14:xfrm>
                <a:off x="10979797" y="3336030"/>
                <a:ext cx="1216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26A55E-07C8-DCD7-FAD2-5D565D0B35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1850" y="3318030"/>
                  <a:ext cx="157215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9CFB0C-2B80-D3F4-99CE-5FA74B6E3409}"/>
                    </a:ext>
                  </a:extLst>
                </p14:cNvPr>
                <p14:cNvContentPartPr/>
                <p14:nvPr/>
              </p14:nvContentPartPr>
              <p14:xfrm>
                <a:off x="11008237" y="3336030"/>
                <a:ext cx="156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9CFB0C-2B80-D3F4-99CE-5FA74B6E34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0237" y="3318030"/>
                  <a:ext cx="19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4E542D6-4D86-7174-3BCD-2FD8AA796C2C}"/>
                    </a:ext>
                  </a:extLst>
                </p14:cNvPr>
                <p14:cNvContentPartPr/>
                <p14:nvPr/>
              </p14:nvContentPartPr>
              <p14:xfrm>
                <a:off x="10994197" y="3159990"/>
                <a:ext cx="15768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4E542D6-4D86-7174-3BCD-2FD8AA796C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76197" y="3142028"/>
                  <a:ext cx="193320" cy="204764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167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D0572-3ECB-4FD0-7F75-1F3CDE98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9C3B416-BD6B-C252-5396-FA75355938B9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47F1F6A4-C9F4-23C7-AD9F-6262F47B9940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115811-841D-5A39-6BA7-F1BDE21020C3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E47021-9C37-6DB3-6BB9-AE60AEFED989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3C6107-551D-4E55-510C-55202311FCC6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 contrast, if we want to predict the stock price for </a:t>
            </a:r>
            <a:r>
              <a:rPr lang="en-US" sz="2500" b="1" dirty="0">
                <a:solidFill>
                  <a:srgbClr val="FF40FF"/>
                </a:solidFill>
              </a:rPr>
              <a:t>Facebook</a:t>
            </a:r>
            <a:r>
              <a:rPr lang="en-US" sz="2500" dirty="0"/>
              <a:t> on day </a:t>
            </a:r>
            <a:r>
              <a:rPr lang="en-US" sz="2500" b="1" dirty="0"/>
              <a:t>10, </a:t>
            </a:r>
            <a:r>
              <a:rPr lang="en-US" sz="2500" dirty="0"/>
              <a:t>then we would only have data for the preceding </a:t>
            </a:r>
            <a:r>
              <a:rPr lang="en-US" sz="2500" b="1" dirty="0"/>
              <a:t>5 days.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5BD3E8E5-7EB4-7051-8525-D171A5A91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EC00214-4D08-BC85-78CB-1D411D9C5CFF}"/>
              </a:ext>
            </a:extLst>
          </p:cNvPr>
          <p:cNvGrpSpPr/>
          <p:nvPr/>
        </p:nvGrpSpPr>
        <p:grpSpPr>
          <a:xfrm>
            <a:off x="10990664" y="3967528"/>
            <a:ext cx="357840" cy="1486114"/>
            <a:chOff x="10808437" y="3159990"/>
            <a:chExt cx="357840" cy="20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96A0CD-A962-717D-D9B0-5EBD58F08AE9}"/>
                    </a:ext>
                  </a:extLst>
                </p14:cNvPr>
                <p14:cNvContentPartPr/>
                <p14:nvPr/>
              </p14:nvContentPartPr>
              <p14:xfrm>
                <a:off x="10808437" y="3336750"/>
                <a:ext cx="357840" cy="1914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96A0CD-A962-717D-D9B0-5EBD58F08AE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90437" y="3311424"/>
                  <a:ext cx="393480" cy="19642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EC3406-CE7E-3ABA-4C43-939194CA0901}"/>
                    </a:ext>
                  </a:extLst>
                </p14:cNvPr>
                <p14:cNvContentPartPr/>
                <p14:nvPr/>
              </p14:nvContentPartPr>
              <p14:xfrm>
                <a:off x="10979797" y="3336030"/>
                <a:ext cx="1216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EC3406-CE7E-3ABA-4C43-939194CA09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61850" y="3318030"/>
                  <a:ext cx="157215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A7F96A-A847-C4EA-22E7-AFAE2D6E62BD}"/>
                    </a:ext>
                  </a:extLst>
                </p14:cNvPr>
                <p14:cNvContentPartPr/>
                <p14:nvPr/>
              </p14:nvContentPartPr>
              <p14:xfrm>
                <a:off x="11008237" y="3336030"/>
                <a:ext cx="156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A7F96A-A847-C4EA-22E7-AFAE2D6E62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90237" y="3318030"/>
                  <a:ext cx="192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7587AA-9D9C-DE92-A36F-20D8F2128D89}"/>
                    </a:ext>
                  </a:extLst>
                </p14:cNvPr>
                <p14:cNvContentPartPr/>
                <p14:nvPr/>
              </p14:nvContentPartPr>
              <p14:xfrm>
                <a:off x="10994197" y="3159990"/>
                <a:ext cx="157680" cy="169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7587AA-9D9C-DE92-A36F-20D8F2128D8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76197" y="3134736"/>
                  <a:ext cx="193320" cy="21920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95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D5D50-6578-BD64-3360-F17CF1F3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ACD88B-4184-6507-86FF-A3C2A7353A63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426C6404-8BD1-9B37-6902-EAB63DDD9135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066AF9-9C0E-1B82-166A-ECF046A1641C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28CA7-B426-7172-371B-9FF734C510ED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EF3060-CD8C-D7F3-B973-A1051A6EAD67}"/>
              </a:ext>
            </a:extLst>
          </p:cNvPr>
          <p:cNvSpPr txBox="1"/>
          <p:nvPr/>
        </p:nvSpPr>
        <p:spPr>
          <a:xfrm>
            <a:off x="1722353" y="538227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So we need a neural network to be flexible in terms of how much sequential data we use to make a prediction.</a:t>
            </a:r>
            <a:endParaRPr lang="en-US" sz="2500" b="1" dirty="0">
              <a:solidFill>
                <a:srgbClr val="FF40FF"/>
              </a:solidFill>
            </a:endParaRP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4BF03A07-1F2F-C743-6373-ED249E52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6FD8F6AF-C546-7543-7565-1DEB594F1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2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51526-3510-6539-6A77-3A4E5F52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44756B-56AD-7240-3847-24AC7433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97" y="1020790"/>
            <a:ext cx="7332605" cy="432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729D484-B914-804C-44E0-C1F5586513D4}"/>
              </a:ext>
            </a:extLst>
          </p:cNvPr>
          <p:cNvSpPr txBox="1"/>
          <p:nvPr/>
        </p:nvSpPr>
        <p:spPr>
          <a:xfrm>
            <a:off x="1209175" y="5541758"/>
            <a:ext cx="101541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Going back to our introduction to neural networks, we examined a neural network that made predictions using </a:t>
            </a:r>
            <a:r>
              <a:rPr lang="en-US" sz="2500" b="1" dirty="0"/>
              <a:t>1 input value, no more, no less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258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A686C-8C87-37FD-1A1D-1654169C6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765564-89C4-7594-A082-57372710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09" y="1000008"/>
            <a:ext cx="7913382" cy="4320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2EC7276-8E3A-E4D9-3AF7-A14461AD517B}"/>
              </a:ext>
            </a:extLst>
          </p:cNvPr>
          <p:cNvSpPr txBox="1"/>
          <p:nvPr/>
        </p:nvSpPr>
        <p:spPr>
          <a:xfrm>
            <a:off x="1209175" y="5541758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Also, in our </a:t>
            </a:r>
            <a:r>
              <a:rPr lang="en-US" sz="2500" dirty="0" err="1"/>
              <a:t>softmax</a:t>
            </a:r>
            <a:r>
              <a:rPr lang="en-US" sz="2500" dirty="0"/>
              <a:t> activation lecture, we saw a neural network that made predictions using </a:t>
            </a:r>
            <a:r>
              <a:rPr lang="en-US" sz="2500" b="1" dirty="0"/>
              <a:t>2 input values, no more, no less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486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86F6AD-C624-6429-EA43-B38BED2C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" y="1705478"/>
            <a:ext cx="12075739" cy="34470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4EAFE6D-04BD-746F-6787-D51B0F26C0DB}"/>
              </a:ext>
            </a:extLst>
          </p:cNvPr>
          <p:cNvSpPr txBox="1"/>
          <p:nvPr/>
        </p:nvSpPr>
        <p:spPr>
          <a:xfrm>
            <a:off x="1209175" y="5541758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And in our convolutional neural network lecture, we saw a neural network that made a prediction using an </a:t>
            </a:r>
            <a:r>
              <a:rPr lang="en-US" sz="2500" b="1" dirty="0"/>
              <a:t>image that has a fixed size (</a:t>
            </a:r>
            <a:r>
              <a:rPr lang="en-US" sz="2500" b="1" dirty="0" err="1"/>
              <a:t>e.g</a:t>
            </a:r>
            <a:r>
              <a:rPr lang="en-US" sz="2500" b="1" dirty="0"/>
              <a:t> 256 x 256), no bigger, no smaller.</a:t>
            </a:r>
            <a:endParaRPr lang="en-US" sz="25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7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B8FC-9D48-A103-E502-4177850B2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ED85836-DD8F-5652-C6FA-1D89E30C4645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BC364DBB-076C-799A-1B68-6969350F603A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D27D2F-F3E1-6DD9-4EE1-599734176620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DFA002-EC45-0B38-C96B-0D8E4983977D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EF4A40-1031-9D3F-4C7B-75CB08C204DD}"/>
              </a:ext>
            </a:extLst>
          </p:cNvPr>
          <p:cNvSpPr txBox="1"/>
          <p:nvPr/>
        </p:nvSpPr>
        <p:spPr>
          <a:xfrm>
            <a:off x="1722353" y="5382270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However, now we need a neural network that can make a prediction using the </a:t>
            </a:r>
            <a:r>
              <a:rPr lang="en-US" sz="2500" b="1" dirty="0"/>
              <a:t>9 values </a:t>
            </a:r>
            <a:r>
              <a:rPr lang="en-US" sz="2500" dirty="0"/>
              <a:t>we have for </a:t>
            </a:r>
            <a:r>
              <a:rPr lang="en-US" sz="2500" b="1" dirty="0">
                <a:solidFill>
                  <a:srgbClr val="00B050"/>
                </a:solidFill>
              </a:rPr>
              <a:t>Google</a:t>
            </a:r>
            <a:r>
              <a:rPr lang="en-US" sz="2500" dirty="0"/>
              <a:t>, and </a:t>
            </a:r>
            <a:r>
              <a:rPr lang="en-US" sz="2500" b="1" dirty="0"/>
              <a:t>5</a:t>
            </a:r>
            <a:r>
              <a:rPr lang="en-US" sz="2500" dirty="0"/>
              <a:t> </a:t>
            </a:r>
            <a:r>
              <a:rPr lang="en-US" sz="2500" b="1" dirty="0"/>
              <a:t>values</a:t>
            </a:r>
            <a:r>
              <a:rPr lang="en-US" sz="2500" dirty="0"/>
              <a:t> we have for </a:t>
            </a:r>
            <a:r>
              <a:rPr lang="en-US" sz="2500" b="1" dirty="0">
                <a:solidFill>
                  <a:srgbClr val="FF40FF"/>
                </a:solidFill>
              </a:rPr>
              <a:t>Facebook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78CC74CD-64D7-E8EB-01E5-11CAB11B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C043EB66-50DC-BFC5-32C4-5B2EDD5A3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45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4C07-B1D5-310A-436B-8A4265623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F00DAEA-289F-CBDE-6214-EAAF65A2169D}"/>
              </a:ext>
            </a:extLst>
          </p:cNvPr>
          <p:cNvGrpSpPr/>
          <p:nvPr/>
        </p:nvGrpSpPr>
        <p:grpSpPr>
          <a:xfrm>
            <a:off x="696000" y="1922449"/>
            <a:ext cx="10800000" cy="3013101"/>
            <a:chOff x="3289269" y="1403510"/>
            <a:chExt cx="6216008" cy="4710786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E889355B-D49D-7810-BA34-292CADD77281}"/>
                </a:ext>
              </a:extLst>
            </p:cNvPr>
            <p:cNvGraphicFramePr/>
            <p:nvPr/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7E4568-C5FA-6659-4747-EFC7995A8C8F}"/>
                </a:ext>
              </a:extLst>
            </p:cNvPr>
            <p:cNvSpPr txBox="1"/>
            <p:nvPr/>
          </p:nvSpPr>
          <p:spPr>
            <a:xfrm>
              <a:off x="3289269" y="3140287"/>
              <a:ext cx="524547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FACF07-D30D-65A1-9C39-E819C1F20C26}"/>
                </a:ext>
              </a:extLst>
            </p:cNvPr>
            <p:cNvSpPr txBox="1"/>
            <p:nvPr/>
          </p:nvSpPr>
          <p:spPr>
            <a:xfrm>
              <a:off x="6479212" y="5536870"/>
              <a:ext cx="426846" cy="57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2FBE574-58A2-C53F-7EF6-9862A1AD7E79}"/>
              </a:ext>
            </a:extLst>
          </p:cNvPr>
          <p:cNvSpPr txBox="1"/>
          <p:nvPr/>
        </p:nvSpPr>
        <p:spPr>
          <a:xfrm>
            <a:off x="1722353" y="5382270"/>
            <a:ext cx="97736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good news is that one way to deal with the problem of handling sequential data with variable lengths is to use a</a:t>
            </a:r>
            <a:r>
              <a:rPr lang="en-US" sz="2500" dirty="0">
                <a:solidFill>
                  <a:srgbClr val="002060"/>
                </a:solidFill>
              </a:rPr>
              <a:t> </a:t>
            </a:r>
            <a:r>
              <a:rPr lang="en-US" sz="2500" b="1" dirty="0">
                <a:solidFill>
                  <a:srgbClr val="002060"/>
                </a:solidFill>
              </a:rPr>
              <a:t>Recurrent Neural Network(RNN)</a:t>
            </a:r>
          </a:p>
        </p:txBody>
      </p:sp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7237DD42-9B32-D1D4-368B-C128E4518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8064" y="3035378"/>
            <a:ext cx="914400" cy="914400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D82C1F6F-69EE-0B5D-07BB-39C9C6869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0646" y="23260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9647-6916-6CE3-F66A-C286601E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E12C-9319-F6A9-E213-F01240CC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2836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Sequential data refers to a type of data where</a:t>
            </a:r>
            <a:r>
              <a:rPr lang="en-PH" dirty="0">
                <a:solidFill>
                  <a:srgbClr val="002060"/>
                </a:solidFill>
              </a:rPr>
              <a:t> </a:t>
            </a:r>
            <a:r>
              <a:rPr lang="en-PH" b="1" dirty="0">
                <a:solidFill>
                  <a:srgbClr val="002060"/>
                </a:solidFill>
              </a:rPr>
              <a:t>the order of elements in important</a:t>
            </a:r>
            <a:r>
              <a:rPr lang="en-PH" dirty="0">
                <a:solidFill>
                  <a:srgbClr val="002060"/>
                </a:solidFill>
              </a:rPr>
              <a:t> </a:t>
            </a:r>
            <a:r>
              <a:rPr lang="en-PH" dirty="0"/>
              <a:t>and the elements are typically </a:t>
            </a:r>
            <a:r>
              <a:rPr lang="en-PH" b="1" dirty="0">
                <a:solidFill>
                  <a:srgbClr val="002060"/>
                </a:solidFill>
              </a:rPr>
              <a:t>arranged in a specific sequence </a:t>
            </a:r>
            <a:r>
              <a:rPr lang="en-PH" dirty="0"/>
              <a:t>or </a:t>
            </a:r>
            <a:r>
              <a:rPr lang="en-PH" b="1" dirty="0">
                <a:solidFill>
                  <a:srgbClr val="002060"/>
                </a:solidFill>
              </a:rPr>
              <a:t>chronological order</a:t>
            </a:r>
            <a:r>
              <a:rPr lang="en-PH" dirty="0"/>
              <a:t>.</a:t>
            </a:r>
          </a:p>
        </p:txBody>
      </p:sp>
      <p:pic>
        <p:nvPicPr>
          <p:cNvPr id="100" name="Picture 99" descr="A diagram of sequence data&#10;&#10;AI-generated content may be incorrect.">
            <a:extLst>
              <a:ext uri="{FF2B5EF4-FFF2-40B4-BE49-F238E27FC236}">
                <a16:creationId xmlns:a16="http://schemas.microsoft.com/office/drawing/2014/main" id="{63B4D837-8351-9CA8-A0B4-EDCC3F8E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86869"/>
            <a:ext cx="51627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66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D7C37E-F749-C5DC-894B-F2C8276E8C73}"/>
              </a:ext>
            </a:extLst>
          </p:cNvPr>
          <p:cNvGrpSpPr/>
          <p:nvPr/>
        </p:nvGrpSpPr>
        <p:grpSpPr>
          <a:xfrm>
            <a:off x="1330666" y="816539"/>
            <a:ext cx="4320000" cy="2936158"/>
            <a:chOff x="2965426" y="1403510"/>
            <a:chExt cx="6539851" cy="4590490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74C15CE-71D4-333E-F499-EF6174FF0D1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22135344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9CF36-A5FF-0013-C143-6150DF69C296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C21A37-B78C-2F30-E954-8602AEF433F5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676F41-8020-46A7-C0E0-14F49B76EF44}"/>
              </a:ext>
            </a:extLst>
          </p:cNvPr>
          <p:cNvGrpSpPr/>
          <p:nvPr/>
        </p:nvGrpSpPr>
        <p:grpSpPr>
          <a:xfrm>
            <a:off x="7097749" y="889224"/>
            <a:ext cx="4320000" cy="2909812"/>
            <a:chOff x="2965426" y="1444700"/>
            <a:chExt cx="6539851" cy="4549300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8A33FB1-9E39-F3B7-DFFD-9CEA064DBF8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18973872"/>
                </p:ext>
              </p:extLst>
            </p:nvPr>
          </p:nvGraphicFramePr>
          <p:xfrm>
            <a:off x="3879992" y="1444700"/>
            <a:ext cx="5625285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480984-4A6F-F7B8-D8A8-6226A5DB40A5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B53D9A-639B-1679-6A40-A448CBF06810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B5444-EC2A-C6EF-130E-280078577CE3}"/>
              </a:ext>
            </a:extLst>
          </p:cNvPr>
          <p:cNvGrpSpPr/>
          <p:nvPr/>
        </p:nvGrpSpPr>
        <p:grpSpPr>
          <a:xfrm>
            <a:off x="1330666" y="3766941"/>
            <a:ext cx="4320000" cy="2936158"/>
            <a:chOff x="2965426" y="1403510"/>
            <a:chExt cx="6539851" cy="4590490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650CF9A0-FEE7-9DC3-4625-048D5743AA0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84365912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97F9E1-E3CD-52A0-DA3F-48048097D1E1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33AC60-0417-7339-DC74-8DBC6F0E1C53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9634DF-DD31-7E88-A9AB-6052D3A5FBC5}"/>
              </a:ext>
            </a:extLst>
          </p:cNvPr>
          <p:cNvGrpSpPr/>
          <p:nvPr/>
        </p:nvGrpSpPr>
        <p:grpSpPr>
          <a:xfrm>
            <a:off x="7097749" y="3813280"/>
            <a:ext cx="4320000" cy="2936158"/>
            <a:chOff x="2965426" y="1403510"/>
            <a:chExt cx="6539851" cy="4590490"/>
          </a:xfrm>
        </p:grpSpPr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A42FE0F0-52F8-04C1-9D12-ED1CAF6FA5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27936598"/>
                </p:ext>
              </p:extLst>
            </p:nvPr>
          </p:nvGraphicFramePr>
          <p:xfrm>
            <a:off x="3879993" y="1403510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9FAE30-3AFF-B0C5-EFC5-38C0A27D60EB}"/>
                </a:ext>
              </a:extLst>
            </p:cNvPr>
            <p:cNvSpPr txBox="1"/>
            <p:nvPr/>
          </p:nvSpPr>
          <p:spPr>
            <a:xfrm>
              <a:off x="2965426" y="3140287"/>
              <a:ext cx="914566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Price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8F3D24-46C5-2EBA-46D5-3C940C4CD11B}"/>
                </a:ext>
              </a:extLst>
            </p:cNvPr>
            <p:cNvSpPr txBox="1"/>
            <p:nvPr/>
          </p:nvSpPr>
          <p:spPr>
            <a:xfrm>
              <a:off x="6479211" y="5536871"/>
              <a:ext cx="777243" cy="457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b="1" dirty="0"/>
                <a:t>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541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EDDBF-8847-C19A-C602-CEF0ECA09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22B2EF-AC19-B5F0-2897-20703F2791C3}"/>
              </a:ext>
            </a:extLst>
          </p:cNvPr>
          <p:cNvSpPr txBox="1"/>
          <p:nvPr/>
        </p:nvSpPr>
        <p:spPr>
          <a:xfrm>
            <a:off x="1209176" y="5521248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To demonstrate how RNNs handle sequential data, we will use this simple example.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256FCB-E273-C74A-0D5E-C784378E1F02}"/>
              </a:ext>
            </a:extLst>
          </p:cNvPr>
          <p:cNvGrpSpPr/>
          <p:nvPr/>
        </p:nvGrpSpPr>
        <p:grpSpPr>
          <a:xfrm>
            <a:off x="1397563" y="1148836"/>
            <a:ext cx="9000000" cy="4293831"/>
            <a:chOff x="2559501" y="1120546"/>
            <a:chExt cx="7439486" cy="429383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DAF463-2104-42CD-E7A7-ECE63B769AD9}"/>
                </a:ext>
              </a:extLst>
            </p:cNvPr>
            <p:cNvGrpSpPr/>
            <p:nvPr/>
          </p:nvGrpSpPr>
          <p:grpSpPr>
            <a:xfrm>
              <a:off x="2559501" y="1120546"/>
              <a:ext cx="7158723" cy="4293831"/>
              <a:chOff x="3023105" y="1400136"/>
              <a:chExt cx="6502359" cy="4562682"/>
            </a:xfrm>
          </p:grpSpPr>
          <p:graphicFrame>
            <p:nvGraphicFramePr>
              <p:cNvPr id="30" name="Chart 29">
                <a:extLst>
                  <a:ext uri="{FF2B5EF4-FFF2-40B4-BE49-F238E27FC236}">
                    <a16:creationId xmlns:a16="http://schemas.microsoft.com/office/drawing/2014/main" id="{AADFB86A-3361-EA44-8373-8B39DCE0FA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95033457"/>
                  </p:ext>
                </p:extLst>
              </p:nvPr>
            </p:nvGraphicFramePr>
            <p:xfrm>
              <a:off x="3900180" y="1400136"/>
              <a:ext cx="5625284" cy="40509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17CB62-FE48-3B0C-99EA-ED6A20CC2658}"/>
                  </a:ext>
                </a:extLst>
              </p:cNvPr>
              <p:cNvSpPr txBox="1"/>
              <p:nvPr/>
            </p:nvSpPr>
            <p:spPr>
              <a:xfrm>
                <a:off x="3023105" y="3086306"/>
                <a:ext cx="714797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Price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3A25C4-817E-20E0-467B-81298AA2A407}"/>
                  </a:ext>
                </a:extLst>
              </p:cNvPr>
              <p:cNvSpPr txBox="1"/>
              <p:nvPr/>
            </p:nvSpPr>
            <p:spPr>
              <a:xfrm>
                <a:off x="6507945" y="5537656"/>
                <a:ext cx="569398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Day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4F04B6-6FC4-09E2-494F-5AAFF55F677C}"/>
                </a:ext>
              </a:extLst>
            </p:cNvPr>
            <p:cNvSpPr txBox="1"/>
            <p:nvPr/>
          </p:nvSpPr>
          <p:spPr>
            <a:xfrm>
              <a:off x="6422877" y="4617998"/>
              <a:ext cx="685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Today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DF0CFB-FAE9-2136-1E41-C8CA7A6D29C5}"/>
                </a:ext>
              </a:extLst>
            </p:cNvPr>
            <p:cNvSpPr txBox="1"/>
            <p:nvPr/>
          </p:nvSpPr>
          <p:spPr>
            <a:xfrm>
              <a:off x="8770713" y="4626225"/>
              <a:ext cx="122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Tomorrow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A893A4B-4F0D-48DB-650E-9137916B2CD4}"/>
              </a:ext>
            </a:extLst>
          </p:cNvPr>
          <p:cNvSpPr txBox="1"/>
          <p:nvPr/>
        </p:nvSpPr>
        <p:spPr>
          <a:xfrm>
            <a:off x="2542006" y="4674752"/>
            <a:ext cx="122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</p:spTree>
    <p:extLst>
      <p:ext uri="{BB962C8B-B14F-4D97-AF65-F5344CB8AC3E}">
        <p14:creationId xmlns:p14="http://schemas.microsoft.com/office/powerpoint/2010/main" val="418458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60478-AC70-ABCA-701B-60BDFA625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4A1661-A20F-86B5-DFB6-159C5D866F5D}"/>
              </a:ext>
            </a:extLst>
          </p:cNvPr>
          <p:cNvSpPr txBox="1"/>
          <p:nvPr/>
        </p:nvSpPr>
        <p:spPr>
          <a:xfrm>
            <a:off x="1209176" y="5521248"/>
            <a:ext cx="10230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This is the </a:t>
            </a:r>
            <a:r>
              <a:rPr lang="en-US" sz="2500" b="1" dirty="0"/>
              <a:t>real-world observation</a:t>
            </a:r>
            <a:r>
              <a:rPr lang="en-US" sz="2500" dirty="0"/>
              <a:t>. We can see a trend that the stock price goes up each day.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66CD78-3688-AD2E-EE58-01D6E324A2E2}"/>
              </a:ext>
            </a:extLst>
          </p:cNvPr>
          <p:cNvGrpSpPr/>
          <p:nvPr/>
        </p:nvGrpSpPr>
        <p:grpSpPr>
          <a:xfrm>
            <a:off x="1397563" y="1148836"/>
            <a:ext cx="9000000" cy="4293831"/>
            <a:chOff x="2559501" y="1120546"/>
            <a:chExt cx="7439486" cy="42938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56EC2C-F281-FC66-E808-ED53C1473462}"/>
                </a:ext>
              </a:extLst>
            </p:cNvPr>
            <p:cNvGrpSpPr/>
            <p:nvPr/>
          </p:nvGrpSpPr>
          <p:grpSpPr>
            <a:xfrm>
              <a:off x="2559501" y="1120546"/>
              <a:ext cx="7158723" cy="4293831"/>
              <a:chOff x="3023105" y="1400136"/>
              <a:chExt cx="6502359" cy="4562682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6350921C-13BE-4CD8-2D68-D556598ED06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41327264"/>
                  </p:ext>
                </p:extLst>
              </p:nvPr>
            </p:nvGraphicFramePr>
            <p:xfrm>
              <a:off x="3900180" y="1400136"/>
              <a:ext cx="5625284" cy="40509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D40D20-5C6E-88CB-BACB-F759EE59D388}"/>
                  </a:ext>
                </a:extLst>
              </p:cNvPr>
              <p:cNvSpPr txBox="1"/>
              <p:nvPr/>
            </p:nvSpPr>
            <p:spPr>
              <a:xfrm>
                <a:off x="3023105" y="3086306"/>
                <a:ext cx="714797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Price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DD3D21-B2BC-CC8B-57F1-F58A58D6FFC9}"/>
                  </a:ext>
                </a:extLst>
              </p:cNvPr>
              <p:cNvSpPr txBox="1"/>
              <p:nvPr/>
            </p:nvSpPr>
            <p:spPr>
              <a:xfrm>
                <a:off x="6507945" y="5537656"/>
                <a:ext cx="569398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Day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623196-4ADB-34B2-FFAF-7744FA7CE95F}"/>
                </a:ext>
              </a:extLst>
            </p:cNvPr>
            <p:cNvSpPr txBox="1"/>
            <p:nvPr/>
          </p:nvSpPr>
          <p:spPr>
            <a:xfrm>
              <a:off x="6422877" y="4617998"/>
              <a:ext cx="685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Today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14B250-D9FE-CB3B-594D-97B3D8C18C85}"/>
                </a:ext>
              </a:extLst>
            </p:cNvPr>
            <p:cNvSpPr txBox="1"/>
            <p:nvPr/>
          </p:nvSpPr>
          <p:spPr>
            <a:xfrm>
              <a:off x="8770713" y="4626225"/>
              <a:ext cx="122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Tomorrow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1AEDD1-8747-C739-596A-4F90CA7C995D}"/>
              </a:ext>
            </a:extLst>
          </p:cNvPr>
          <p:cNvSpPr txBox="1"/>
          <p:nvPr/>
        </p:nvSpPr>
        <p:spPr>
          <a:xfrm>
            <a:off x="2542006" y="4674752"/>
            <a:ext cx="122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</p:spTree>
    <p:extLst>
      <p:ext uri="{BB962C8B-B14F-4D97-AF65-F5344CB8AC3E}">
        <p14:creationId xmlns:p14="http://schemas.microsoft.com/office/powerpoint/2010/main" val="3145445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AE175-7B67-1661-6101-6F2D9765E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23646E-3163-25C0-6D4B-B5BB00EA2E62}"/>
              </a:ext>
            </a:extLst>
          </p:cNvPr>
          <p:cNvSpPr txBox="1"/>
          <p:nvPr/>
        </p:nvSpPr>
        <p:spPr>
          <a:xfrm>
            <a:off x="1209176" y="5521248"/>
            <a:ext cx="102303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Let us try to model this using RNNs and see if we can use </a:t>
            </a:r>
            <a:r>
              <a:rPr lang="en-US" sz="2500" b="1" dirty="0"/>
              <a:t>yesterday</a:t>
            </a:r>
            <a:r>
              <a:rPr lang="en-US" sz="2500" dirty="0"/>
              <a:t> and </a:t>
            </a:r>
            <a:r>
              <a:rPr lang="en-US" sz="2500" b="1" dirty="0"/>
              <a:t>today’s data </a:t>
            </a:r>
            <a:r>
              <a:rPr lang="en-US" sz="2500" dirty="0"/>
              <a:t>to predict </a:t>
            </a:r>
            <a:r>
              <a:rPr lang="en-US" sz="2500" b="1" dirty="0"/>
              <a:t>tomorrow’s price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4C7D7B-CDA5-814C-82EF-1D246CB240C1}"/>
              </a:ext>
            </a:extLst>
          </p:cNvPr>
          <p:cNvGrpSpPr/>
          <p:nvPr/>
        </p:nvGrpSpPr>
        <p:grpSpPr>
          <a:xfrm>
            <a:off x="1397563" y="1148836"/>
            <a:ext cx="9000000" cy="4293831"/>
            <a:chOff x="2559501" y="1120546"/>
            <a:chExt cx="7439486" cy="42938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DB17630-1B97-CD9D-D8AC-B531029426A4}"/>
                </a:ext>
              </a:extLst>
            </p:cNvPr>
            <p:cNvGrpSpPr/>
            <p:nvPr/>
          </p:nvGrpSpPr>
          <p:grpSpPr>
            <a:xfrm>
              <a:off x="2559501" y="1120546"/>
              <a:ext cx="7158723" cy="4293831"/>
              <a:chOff x="3023105" y="1400136"/>
              <a:chExt cx="6502359" cy="4562682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A52017D4-7FBD-4D51-570B-56BCDA9E4AA1}"/>
                  </a:ext>
                </a:extLst>
              </p:cNvPr>
              <p:cNvGraphicFramePr/>
              <p:nvPr/>
            </p:nvGraphicFramePr>
            <p:xfrm>
              <a:off x="3900180" y="1400136"/>
              <a:ext cx="5625284" cy="40509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C23292-B98B-CD10-425E-1228FCF13300}"/>
                  </a:ext>
                </a:extLst>
              </p:cNvPr>
              <p:cNvSpPr txBox="1"/>
              <p:nvPr/>
            </p:nvSpPr>
            <p:spPr>
              <a:xfrm>
                <a:off x="3023105" y="3086306"/>
                <a:ext cx="714797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Price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298558-DC3B-B17A-FCD0-261601FB4CE1}"/>
                  </a:ext>
                </a:extLst>
              </p:cNvPr>
              <p:cNvSpPr txBox="1"/>
              <p:nvPr/>
            </p:nvSpPr>
            <p:spPr>
              <a:xfrm>
                <a:off x="6507945" y="5537656"/>
                <a:ext cx="569398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Day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5297F7-83B8-1ED4-670D-89183785CF8C}"/>
                </a:ext>
              </a:extLst>
            </p:cNvPr>
            <p:cNvSpPr txBox="1"/>
            <p:nvPr/>
          </p:nvSpPr>
          <p:spPr>
            <a:xfrm>
              <a:off x="6422877" y="4617998"/>
              <a:ext cx="685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Today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AFA146-C1A2-3C83-2A0B-16AD0DD710EE}"/>
                </a:ext>
              </a:extLst>
            </p:cNvPr>
            <p:cNvSpPr txBox="1"/>
            <p:nvPr/>
          </p:nvSpPr>
          <p:spPr>
            <a:xfrm>
              <a:off x="8770713" y="4626225"/>
              <a:ext cx="122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Tomorrow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C252C19-A9BE-611C-27FC-09367E29EE66}"/>
              </a:ext>
            </a:extLst>
          </p:cNvPr>
          <p:cNvSpPr txBox="1"/>
          <p:nvPr/>
        </p:nvSpPr>
        <p:spPr>
          <a:xfrm>
            <a:off x="2542006" y="4674752"/>
            <a:ext cx="122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</p:spTree>
    <p:extLst>
      <p:ext uri="{BB962C8B-B14F-4D97-AF65-F5344CB8AC3E}">
        <p14:creationId xmlns:p14="http://schemas.microsoft.com/office/powerpoint/2010/main" val="2799728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B3D2653-E93A-8152-4E32-0C3613F467EA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B3D2653-E93A-8152-4E32-0C3613F46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D3B326E-C8D7-E68A-9C43-68BD7FD215B4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868917-24F4-BC9A-F40A-FF451DB33449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7C49AC-26FC-724E-2CB4-73839BA8EC76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4D5F2C-1A05-E2C2-94D6-827ED493B84A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7DFDC0-B0AB-C9E4-4E8A-9626393818AF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3B2AC-BC06-D5A1-D912-41DF89CBCC41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BDA25-CFFA-1072-11BD-54C02355D292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E9EA0-C7BE-B2DE-C748-0314E94534BA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CE9EA0-C7BE-B2DE-C748-0314E9453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D4FAE1-844A-3346-4ADC-0FDBBE0AD58A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D4FAE1-844A-3346-4ADC-0FDBBE0AD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245086D-51F7-4FC1-19C5-DE2BB4309D97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9372CE-EB1A-8847-AA2D-366737188E01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D31F7-3B53-6E55-7C7B-46F276A2639C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3318969-65BA-8897-E6E3-567B3A186518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3318969-65BA-8897-E6E3-567B3A186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31C200-B7D2-A86C-820E-2EAE6DC4CEF5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28FEEF-AD95-F8FD-866A-40C5F71148F4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28FEEF-AD95-F8FD-866A-40C5F7114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C666338-24B1-B4BA-7963-74DBD2AAA357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C666338-24B1-B4BA-7963-74DBD2AAA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7A5DBC-2E8E-A84F-3534-0C2668C25DDF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39C493-1780-DB3A-95B3-1ABE36AA97D2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39C493-1780-DB3A-95B3-1ABE36AA9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4FDD3B4-6A1A-B526-9B35-959F83ADDC86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71E9F3-3209-EE6E-EFCD-D2AE1FC2E007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71E9F3-3209-EE6E-EFCD-D2AE1FC2E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E929C4C-ACB7-BAA5-1BF7-55E17EF9BC60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E929C4C-ACB7-BAA5-1BF7-55E17EF9B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187" r="-1564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BDFCD4-A0E3-A43A-5125-4148EBD5112C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9BDFCD4-A0E3-A43A-5125-4148EBD51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A3630DC2-9BA3-4B30-800E-82E78E64E5B8}"/>
              </a:ext>
            </a:extLst>
          </p:cNvPr>
          <p:cNvSpPr txBox="1"/>
          <p:nvPr/>
        </p:nvSpPr>
        <p:spPr>
          <a:xfrm>
            <a:off x="1503936" y="5375250"/>
            <a:ext cx="97736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Just like other neural networks, RNNs have </a:t>
            </a:r>
            <a:r>
              <a:rPr lang="en-US" sz="2500" b="1" dirty="0"/>
              <a:t>weights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7030A0"/>
                </a:solidFill>
              </a:rPr>
              <a:t>biases</a:t>
            </a:r>
            <a:r>
              <a:rPr lang="en-US" sz="2500" b="1" dirty="0"/>
              <a:t>, layers </a:t>
            </a:r>
            <a:r>
              <a:rPr lang="en-US" sz="2500" dirty="0"/>
              <a:t>and</a:t>
            </a:r>
            <a:r>
              <a:rPr lang="en-US" sz="2500" b="1" dirty="0"/>
              <a:t> activation functions.</a:t>
            </a:r>
            <a:r>
              <a:rPr lang="en-US" sz="2500" dirty="0"/>
              <a:t> </a:t>
            </a:r>
            <a:endParaRPr lang="en-US" sz="25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28FAE0-0E03-1A4B-FFF1-5DFE02F3A60B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628FAE0-0E03-1A4B-FFF1-5DFE02F3A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154B82-C56C-7208-C26E-9BEBB214E727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2154B82-C56C-7208-C26E-9BEBB214E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327BFF-0540-B2EE-B385-BD5FD56C6B68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7327BFF-0540-B2EE-B385-BD5FD56C6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73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3" grpId="0"/>
      <p:bldP spid="69" grpId="0"/>
      <p:bldP spid="70" grpId="0"/>
      <p:bldP spid="72" grpId="0"/>
      <p:bldP spid="73" grpId="0"/>
      <p:bldP spid="7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9925-9FEB-53CE-F1AA-0014C3485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7F390D7-36E6-DE73-A744-890C60331EB0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7F390D7-36E6-DE73-A744-890C60331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A7BE715-4CF5-4585-A57E-9F7B7FDDC0D4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A41FFE-28B6-4525-87B2-2F31E4CCE997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577BB2-8FF2-4148-04E7-1CC9E0D3483E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9FA82A-FB4F-AC43-E939-B62593C6A6E4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32A0FD-2440-1684-22C9-6817A421BCAC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E3829-920B-BB28-75A4-A2378B42D1E5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E0F0FC-B542-3B8E-5111-93829A5C2C86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8A497-1AFD-454B-5552-A73281978E6D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48A497-1AFD-454B-5552-A73281978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EDE555-0E9D-F720-644B-020E0C31E37E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BEDE555-0E9D-F720-644B-020E0C31E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A9A52ED-2913-DF4E-8FBB-999483E7C237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372F8F-6D70-93DA-AB9D-5C7B98D73578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51CB5B-40D1-43FA-9F3C-46EAE35E6E2E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56DC9DD-8538-3082-5651-13793F05011D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56DC9DD-8538-3082-5651-13793F050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0E88DD-38C9-5573-71F2-81AE1EF443C3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B932AF-746C-7FAC-4124-B262BBE7CE23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B932AF-746C-7FAC-4124-B262BBE7C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521818-5201-FF28-EA37-F141929B6E6A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7521818-5201-FF28-EA37-F141929B6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7CCA24-6A2F-90B8-C4B2-E662B186A7F1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CB39E3-9FC6-32B4-E149-41DDD047F791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DCB39E3-9FC6-32B4-E149-41DDD047F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791F7EF-0D47-ABAF-A719-7604B8697AA1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718D0A-7C7B-B9CB-4F26-D4D8F0F25783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7718D0A-7C7B-B9CB-4F26-D4D8F0F25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FFCE3630-FD01-4A6F-F17C-77CDBD83B5A4}"/>
              </a:ext>
            </a:extLst>
          </p:cNvPr>
          <p:cNvCxnSpPr>
            <a:cxnSpLocks/>
            <a:stCxn id="3" idx="6"/>
            <a:endCxn id="20" idx="4"/>
          </p:cNvCxnSpPr>
          <p:nvPr/>
        </p:nvCxnSpPr>
        <p:spPr>
          <a:xfrm flipH="1">
            <a:off x="4172105" y="3285687"/>
            <a:ext cx="2649060" cy="294122"/>
          </a:xfrm>
          <a:prstGeom prst="curvedConnector4">
            <a:avLst>
              <a:gd name="adj1" fmla="val -13213"/>
              <a:gd name="adj2" fmla="val 53920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C31F8C-5351-CF3D-9380-4EC8C061312C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2C31F8C-5351-CF3D-9380-4EC8C061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459AF-1634-47C2-B2EB-D2272E7DB8E6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459AF-1634-47C2-B2EB-D2272E7DB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A02769FB-7250-426B-F737-DBE68CAD7EFD}"/>
              </a:ext>
            </a:extLst>
          </p:cNvPr>
          <p:cNvSpPr txBox="1"/>
          <p:nvPr/>
        </p:nvSpPr>
        <p:spPr>
          <a:xfrm>
            <a:off x="2331963" y="5764407"/>
            <a:ext cx="79514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main difference is that RNNs have </a:t>
            </a:r>
            <a:r>
              <a:rPr lang="en-US" sz="2500" b="1" dirty="0">
                <a:solidFill>
                  <a:srgbClr val="00B0F0"/>
                </a:solidFill>
              </a:rPr>
              <a:t>feedback loops</a:t>
            </a:r>
            <a:r>
              <a:rPr lang="en-US" sz="2500" dirty="0"/>
              <a:t>.</a:t>
            </a:r>
            <a:endParaRPr lang="en-US" sz="25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1A3E795-44B0-AA9E-99E4-4AE584CC763F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1A3E795-44B0-AA9E-99E4-4AE584CC7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16442C-343B-DA34-B75C-54A36AFA996A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916442C-343B-DA34-B75C-54A36AFA9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DF3B1F-F22B-3D38-CCFE-4E5ECAD8C229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FDF3B1F-F22B-3D38-CCFE-4E5ECAD8C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 3">
            <a:extLst>
              <a:ext uri="{FF2B5EF4-FFF2-40B4-BE49-F238E27FC236}">
                <a16:creationId xmlns:a16="http://schemas.microsoft.com/office/drawing/2014/main" id="{FC5435B5-6712-09B3-1270-5B95BAB9F2CC}"/>
              </a:ext>
            </a:extLst>
          </p:cNvPr>
          <p:cNvSpPr/>
          <p:nvPr/>
        </p:nvSpPr>
        <p:spPr>
          <a:xfrm rot="18528976">
            <a:off x="6684319" y="4777264"/>
            <a:ext cx="484632" cy="97840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5587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1D1E-16FF-E98C-F43E-74BD9B32E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EB96F80-D72A-24E1-EA4F-790DB7EA883A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EB96F80-D72A-24E1-EA4F-790DB7EA8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15585664-AFBD-81B8-F511-51D4600BC61F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2C47C5-7E8C-F73D-F90F-63AF1ACC3BF1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7B7A24-8527-62C2-2524-15168DBB2F6E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6D6FCF-8EBE-B005-8D65-E9582273B70A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ED5F17-491D-DCF7-0D85-721AA067BD17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6D26F-E7D0-1735-E5EF-FC0E00F3E055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3FD4F-F7FF-6316-602C-748A5CCA27C3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722A5E-7431-696A-55D8-900FAB7E4EB2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722A5E-7431-696A-55D8-900FAB7E4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3C719B-DAD3-EF87-96CD-26BFEBB29E38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3C719B-DAD3-EF87-96CD-26BFEBB2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881224A-7118-C3E9-4DDF-506C3A48DA8B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D4DFDF-66E2-EF4F-1D65-BA83197D0F18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794DA-BB12-55C0-B8B6-129629742130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C727A31-135C-360F-846C-F12D4791B5DE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C727A31-135C-360F-846C-F12D4791B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668F15-38C7-2ADC-5CAE-8FEA329D27CB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04645-2BA4-102E-CBE8-6990CD32F74B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B04645-2BA4-102E-CBE8-6990CD32F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8F6763-FB8B-9EC0-E755-719664FC3F77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8F6763-FB8B-9EC0-E755-719664FC3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2980C4-3217-9893-B6C7-C9393890C727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CB66C-8A31-153C-85F2-03482912D53B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CB66C-8A31-153C-85F2-03482912D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DFD13F7-813D-EBE5-C428-356CE6F497BB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6AEE5E-C1FC-B1CA-40A1-35B5000451FE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6AEE5E-C1FC-B1CA-40A1-35B500045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359C6935-950E-E9CB-1D3D-DFA005B1CC80}"/>
              </a:ext>
            </a:extLst>
          </p:cNvPr>
          <p:cNvCxnSpPr>
            <a:cxnSpLocks/>
            <a:stCxn id="3" idx="6"/>
            <a:endCxn id="20" idx="4"/>
          </p:cNvCxnSpPr>
          <p:nvPr/>
        </p:nvCxnSpPr>
        <p:spPr>
          <a:xfrm flipH="1">
            <a:off x="4172105" y="3285687"/>
            <a:ext cx="2649060" cy="294122"/>
          </a:xfrm>
          <a:prstGeom prst="curvedConnector4">
            <a:avLst>
              <a:gd name="adj1" fmla="val -13213"/>
              <a:gd name="adj2" fmla="val 53920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A22BCC-67B9-6604-1613-29CA7A7B8E80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DA22BCC-67B9-6604-1613-29CA7A7B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321265-C85D-3281-C3AD-BF49CB094FEC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321265-C85D-3281-C3AD-BF49CB094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2B83DDDC-1D1D-A6B4-C8E4-3A7C84F0495F}"/>
              </a:ext>
            </a:extLst>
          </p:cNvPr>
          <p:cNvSpPr txBox="1"/>
          <p:nvPr/>
        </p:nvSpPr>
        <p:spPr>
          <a:xfrm>
            <a:off x="1276733" y="5697450"/>
            <a:ext cx="96385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B0F0"/>
                </a:solidFill>
              </a:rPr>
              <a:t>feedback loop </a:t>
            </a:r>
            <a:r>
              <a:rPr lang="en-US" sz="2500" dirty="0"/>
              <a:t>allows both </a:t>
            </a:r>
            <a:r>
              <a:rPr lang="en-US" sz="2500" b="1" dirty="0"/>
              <a:t>yesterday</a:t>
            </a:r>
            <a:r>
              <a:rPr lang="en-US" sz="2500" dirty="0"/>
              <a:t> and </a:t>
            </a:r>
            <a:r>
              <a:rPr lang="en-US" sz="2500" b="1" dirty="0"/>
              <a:t>today’s</a:t>
            </a:r>
            <a:r>
              <a:rPr lang="en-US" sz="2500" dirty="0"/>
              <a:t> stock prices to </a:t>
            </a:r>
            <a:r>
              <a:rPr lang="en-US" sz="2500" b="1" dirty="0"/>
              <a:t>influence the prediction of tomorrow’s stock price.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AE740-3B9E-2598-CA1E-28A80665CF48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F7AE740-3B9E-2598-CA1E-28A80665C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8BBF54-20BA-3C63-09F0-44C8E55B5EEC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78BBF54-20BA-3C63-09F0-44C8E55B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A41EFE0-58F1-121C-6AA8-F566368FE7F4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A41EFE0-58F1-121C-6AA8-F566368F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 3">
            <a:extLst>
              <a:ext uri="{FF2B5EF4-FFF2-40B4-BE49-F238E27FC236}">
                <a16:creationId xmlns:a16="http://schemas.microsoft.com/office/drawing/2014/main" id="{4447BFB9-ED01-80BB-FB99-E8B4BF1F8CB9}"/>
              </a:ext>
            </a:extLst>
          </p:cNvPr>
          <p:cNvSpPr/>
          <p:nvPr/>
        </p:nvSpPr>
        <p:spPr>
          <a:xfrm rot="19296707">
            <a:off x="6578848" y="4779227"/>
            <a:ext cx="484632" cy="97840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812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A8CD0-FB9E-98AF-EB8F-27E441F8F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5803E39-0EE0-B3D8-B6FC-B0A8ACA8A63A}"/>
                  </a:ext>
                </a:extLst>
              </p:cNvPr>
              <p:cNvSpPr/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D5803E39-0EE0-B3D8-B6FC-B0A8ACA8A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85" y="2818261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F598F3B-D637-4F87-822B-656C0C37FF6D}"/>
              </a:ext>
            </a:extLst>
          </p:cNvPr>
          <p:cNvSpPr/>
          <p:nvPr/>
        </p:nvSpPr>
        <p:spPr>
          <a:xfrm>
            <a:off x="5906765" y="2828487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8E31633-B1E7-BDB4-08C0-FB15FDD3069C}"/>
              </a:ext>
            </a:extLst>
          </p:cNvPr>
          <p:cNvSpPr/>
          <p:nvPr/>
        </p:nvSpPr>
        <p:spPr>
          <a:xfrm>
            <a:off x="10137278" y="2818261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4E4663-3784-23D8-1AF4-E0189A56E15B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>
            <a:off x="2474685" y="3275461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E960AE-0F7F-C75E-247E-99CFAB56202E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 flipV="1">
            <a:off x="6821165" y="3277182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577594-13F8-2476-E1E0-1FA2E0A346A0}"/>
              </a:ext>
            </a:extLst>
          </p:cNvPr>
          <p:cNvSpPr txBox="1"/>
          <p:nvPr/>
        </p:nvSpPr>
        <p:spPr>
          <a:xfrm>
            <a:off x="1503936" y="4024749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1664CB-6DAC-8917-973E-224DED9B56A7}"/>
              </a:ext>
            </a:extLst>
          </p:cNvPr>
          <p:cNvSpPr txBox="1"/>
          <p:nvPr/>
        </p:nvSpPr>
        <p:spPr>
          <a:xfrm>
            <a:off x="5621262" y="4025715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F5512-A06C-5BB1-464A-ED2E5D54F5BD}"/>
              </a:ext>
            </a:extLst>
          </p:cNvPr>
          <p:cNvSpPr txBox="1"/>
          <p:nvPr/>
        </p:nvSpPr>
        <p:spPr>
          <a:xfrm>
            <a:off x="9851775" y="4024749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0AF2D-DBB1-B153-9512-1BC13CB54C9A}"/>
                  </a:ext>
                </a:extLst>
              </p:cNvPr>
              <p:cNvSpPr txBox="1"/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80AF2D-DBB1-B153-9512-1BC13CB54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89" y="2780929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7B7FA8-E46E-687A-1A8F-945B3DF60070}"/>
                  </a:ext>
                </a:extLst>
              </p:cNvPr>
              <p:cNvSpPr txBox="1"/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7B7FA8-E46E-687A-1A8F-945B3DF60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14" y="2767547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8B33E18-F4B8-FC26-C10D-DE742695909B}"/>
              </a:ext>
            </a:extLst>
          </p:cNvPr>
          <p:cNvSpPr/>
          <p:nvPr/>
        </p:nvSpPr>
        <p:spPr>
          <a:xfrm>
            <a:off x="5688448" y="2493169"/>
            <a:ext cx="1387136" cy="145732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2D97EA-2671-E50B-D854-473E80E6A38A}"/>
              </a:ext>
            </a:extLst>
          </p:cNvPr>
          <p:cNvSpPr/>
          <p:nvPr/>
        </p:nvSpPr>
        <p:spPr>
          <a:xfrm>
            <a:off x="1304282" y="2493169"/>
            <a:ext cx="1472467" cy="1457325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7B3899-D366-D9D0-54E7-C8A94CAAD836}"/>
              </a:ext>
            </a:extLst>
          </p:cNvPr>
          <p:cNvSpPr/>
          <p:nvPr/>
        </p:nvSpPr>
        <p:spPr>
          <a:xfrm>
            <a:off x="9851775" y="2493169"/>
            <a:ext cx="1472467" cy="1531580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705596-B974-C15E-26C0-CEB8C059F451}"/>
                  </a:ext>
                </a:extLst>
              </p:cNvPr>
              <p:cNvSpPr/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9705596-B974-C15E-26C0-CEB8C059F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86" y="2974554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AD2293-5460-52ED-80AB-F1EAA8733B49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487223" y="3277182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2F05A-058C-E91B-9DF7-A3AC9DFB9F6A}"/>
                  </a:ext>
                </a:extLst>
              </p:cNvPr>
              <p:cNvSpPr txBox="1"/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2F05A-058C-E91B-9DF7-A3AC9DFB9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6" y="2747987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C854C17-A20E-D1C4-C136-9DCBA8017F8A}"/>
                  </a:ext>
                </a:extLst>
              </p:cNvPr>
              <p:cNvSpPr/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C854C17-A20E-D1C4-C136-9DCBA8017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6" y="2974554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22B906-5F1E-7A33-56C2-FE209CF8E4A7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 flipV="1">
            <a:off x="8641313" y="3275461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9F50F4-088F-7844-540E-930914FFE364}"/>
                  </a:ext>
                </a:extLst>
              </p:cNvPr>
              <p:cNvSpPr txBox="1"/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79F50F4-088F-7844-540E-930914FF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90" y="3051553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BA63C04-8F83-893B-C820-4EBD7E7D0F9E}"/>
              </a:ext>
            </a:extLst>
          </p:cNvPr>
          <p:cNvSpPr txBox="1"/>
          <p:nvPr/>
        </p:nvSpPr>
        <p:spPr>
          <a:xfrm>
            <a:off x="6048336" y="2904292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9B0D88-4C00-052C-C014-7D0665EFE8D3}"/>
                  </a:ext>
                </a:extLst>
              </p:cNvPr>
              <p:cNvSpPr txBox="1"/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69B0D88-4C00-052C-C014-7D0665EFE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67" y="2970194"/>
                <a:ext cx="62222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065EA717-D19F-9A6B-69EC-464899FA7C04}"/>
              </a:ext>
            </a:extLst>
          </p:cNvPr>
          <p:cNvCxnSpPr>
            <a:cxnSpLocks/>
            <a:stCxn id="3" idx="6"/>
            <a:endCxn id="20" idx="4"/>
          </p:cNvCxnSpPr>
          <p:nvPr/>
        </p:nvCxnSpPr>
        <p:spPr>
          <a:xfrm flipH="1">
            <a:off x="4172105" y="3285687"/>
            <a:ext cx="2649060" cy="294122"/>
          </a:xfrm>
          <a:prstGeom prst="curvedConnector4">
            <a:avLst>
              <a:gd name="adj1" fmla="val -13213"/>
              <a:gd name="adj2" fmla="val 53920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140FAF8-84C6-1441-EEC3-1DD42D3BF356}"/>
                  </a:ext>
                </a:extLst>
              </p:cNvPr>
              <p:cNvSpPr txBox="1"/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140FAF8-84C6-1441-EEC3-1DD42D3BF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215" y="2774554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9764300-A659-6A4D-DE3F-A265C0FAA34E}"/>
                  </a:ext>
                </a:extLst>
              </p:cNvPr>
              <p:cNvSpPr txBox="1"/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9764300-A659-6A4D-DE3F-A265C0FAA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170" y="4347915"/>
                <a:ext cx="105509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17E9933-7E18-7E9E-1182-61620A298760}"/>
                  </a:ext>
                </a:extLst>
              </p:cNvPr>
              <p:cNvSpPr txBox="1"/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17E9933-7E18-7E9E-1182-61620A29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310" y="2323212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ECA1E0-ACD8-F8EC-12EA-C901650ED05D}"/>
                  </a:ext>
                </a:extLst>
              </p:cNvPr>
              <p:cNvSpPr txBox="1"/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ECA1E0-ACD8-F8EC-12EA-C901650ED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84" y="2334993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C8E6916-0094-93A5-E345-CA552B096270}"/>
                  </a:ext>
                </a:extLst>
              </p:cNvPr>
              <p:cNvSpPr txBox="1"/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C8E6916-0094-93A5-E345-CA552B096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308" y="3917356"/>
                <a:ext cx="750462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Up 3">
            <a:extLst>
              <a:ext uri="{FF2B5EF4-FFF2-40B4-BE49-F238E27FC236}">
                <a16:creationId xmlns:a16="http://schemas.microsoft.com/office/drawing/2014/main" id="{CA1C7C37-373F-782A-D39B-CDFB549D8184}"/>
              </a:ext>
            </a:extLst>
          </p:cNvPr>
          <p:cNvSpPr/>
          <p:nvPr/>
        </p:nvSpPr>
        <p:spPr>
          <a:xfrm rot="19296707">
            <a:off x="6578848" y="4779227"/>
            <a:ext cx="484632" cy="978408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5DA22-DF3D-2E6D-3A6E-A35AD7FA7AF5}"/>
              </a:ext>
            </a:extLst>
          </p:cNvPr>
          <p:cNvSpPr txBox="1"/>
          <p:nvPr/>
        </p:nvSpPr>
        <p:spPr>
          <a:xfrm>
            <a:off x="613186" y="5689756"/>
            <a:ext cx="111018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To make it easier to understand what a </a:t>
            </a:r>
            <a:r>
              <a:rPr lang="en-US" sz="2500" b="1" dirty="0">
                <a:solidFill>
                  <a:srgbClr val="00B0F0"/>
                </a:solidFill>
              </a:rPr>
              <a:t>feedback loop </a:t>
            </a:r>
            <a:r>
              <a:rPr lang="en-US" sz="2500" dirty="0"/>
              <a:t>does in a recurrent neural network…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994236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845CD-B1C3-1B83-4578-2985EE7C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4AA41D0-758F-73C2-B978-2BC96D6FEB10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DD42EB-401E-E521-4798-5F9B5C33BA97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F6F063C-36FB-9669-707E-BE3B462C4164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B73368-2367-B76D-8574-52BD1B77070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4029C-44D6-8B28-2D3E-73DEE18CEB55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2551F-4E3B-DA68-03F6-D4157CABA7FC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22551F-4E3B-DA68-03F6-D4157CABA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A9B35-BC41-51F9-C4B7-58EE7AB463DD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8A9B35-BC41-51F9-C4B7-58EE7AB46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FA3164D-76B9-CC09-4096-86544B2EAF8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FA3164D-76B9-CC09-4096-86544B2EA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2181F0-666C-D9C7-379F-C38CD3D1BF3B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9D532C-91A6-AD4E-7F07-3648F6391D87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9D532C-91A6-AD4E-7F07-3648F6391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80791F-B5A6-A6BA-1F75-30E1E4AD1DD7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780791F-B5A6-A6BA-1F75-30E1E4AD1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29C566-2EBE-658E-14A8-CC129A3A154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C9358D-AC3F-7F73-612C-FC4332442EB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C9358D-AC3F-7F73-612C-FC4332442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6EDE6A2-1C6C-C518-091E-6879598E811E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5E6BB05-AA6B-1AF4-0702-0F28A30BCFA6}"/>
              </a:ext>
            </a:extLst>
          </p:cNvPr>
          <p:cNvCxnSpPr>
            <a:cxnSpLocks/>
            <a:stCxn id="3" idx="6"/>
            <a:endCxn id="15" idx="4"/>
          </p:cNvCxnSpPr>
          <p:nvPr/>
        </p:nvCxnSpPr>
        <p:spPr>
          <a:xfrm flipH="1">
            <a:off x="4225268" y="1812774"/>
            <a:ext cx="2649060" cy="294122"/>
          </a:xfrm>
          <a:prstGeom prst="curvedConnector4">
            <a:avLst>
              <a:gd name="adj1" fmla="val -17258"/>
              <a:gd name="adj2" fmla="val 64607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E620D5-7F50-E3F1-46E4-4C61755B2150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E620D5-7F50-E3F1-46E4-4C61755B2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77C7E8-F34B-73A5-328C-7A31BA426D85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77C7E8-F34B-73A5-328C-7A31BA426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FA3EC-C66C-046A-4B5D-6E9E9FC874BA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2FA3EC-C66C-046A-4B5D-6E9E9FC87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27D0F-9211-9BA0-60C8-8E495615B39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27D0F-9211-9BA0-60C8-8E495615B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B15344-5FE0-A855-7256-7643EC545B47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B15344-5FE0-A855-7256-7643EC545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324673F-7C20-A3B8-EDC7-B646E04642D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1C28E0-394B-8C46-0A1E-A7C551649B44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120C2B-6BE0-5061-C347-14DA1573E203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854C8E-F7FD-14BE-DA41-AC42B06D9F3E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8076A8-6A9F-FBBE-DD17-F1FFC1C85B89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B6ABE8-58AA-EAC9-8746-5B512F6D0F80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CB6ABE8-58AA-EAC9-8746-5B512F6D0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4322DC-3DEB-3D5B-BF4D-56B12AC7BCDC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4322DC-3DEB-3D5B-BF4D-56B12AC7B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03B8D8-D0A6-3EC7-2F6B-E77FE5412F45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6692E6-6177-A346-EDB9-E58AC75F4070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6692E6-6177-A346-EDB9-E58AC75F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373454C-FB0C-DFD7-83CC-E7F8E426D692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373454C-FB0C-DFD7-83CC-E7F8E426D6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C8462E-9386-B57B-007A-C1457A2EF583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4A15C5-8E08-CBA4-DF9F-9224CE994674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4A15C5-8E08-CBA4-DF9F-9224CE994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5269CE64-B2FC-51A0-68D6-EE73E9129539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568D99-93FF-49A3-C1C5-72F093436368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568D99-93FF-49A3-C1C5-72F093436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92FA45-12A1-8ECD-D60F-79C437BA7404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92FA45-12A1-8ECD-D60F-79C437BA7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DC6329-3D58-EAD3-838E-9E38E1661383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DC6329-3D58-EAD3-838E-9E38E1661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FF29D0B-A860-A866-75DB-2A28979D5DF3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FF29D0B-A860-A866-75DB-2A28979D5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63D31CC-E713-DD0B-A146-246E6DBCF3D2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68041F-AFD8-0519-64A8-C77D9FCFF031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C13908-3050-5705-EC02-333531E28D55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8CBAF4-CFFB-12AC-3A23-D94348D1496E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57CAA4-C660-DD3D-FCFB-A3C995F13D63}"/>
              </a:ext>
            </a:extLst>
          </p:cNvPr>
          <p:cNvSpPr txBox="1"/>
          <p:nvPr/>
        </p:nvSpPr>
        <p:spPr>
          <a:xfrm>
            <a:off x="1850230" y="5689756"/>
            <a:ext cx="9254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can </a:t>
            </a:r>
            <a:r>
              <a:rPr lang="en-US" sz="2500" b="1" dirty="0"/>
              <a:t>unroll </a:t>
            </a:r>
            <a:r>
              <a:rPr lang="en-US" sz="2500" dirty="0"/>
              <a:t>the </a:t>
            </a:r>
            <a:r>
              <a:rPr lang="en-US" sz="2500" b="1" dirty="0">
                <a:solidFill>
                  <a:srgbClr val="00B0F0"/>
                </a:solidFill>
              </a:rPr>
              <a:t>feedback loop</a:t>
            </a:r>
            <a:r>
              <a:rPr lang="en-US" sz="2500" dirty="0"/>
              <a:t> by </a:t>
            </a:r>
            <a:r>
              <a:rPr lang="en-US" sz="2500" b="1" dirty="0"/>
              <a:t>making a copy of the neural network for each input value</a:t>
            </a:r>
            <a:r>
              <a:rPr lang="en-US" sz="2500" dirty="0"/>
              <a:t>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6736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7" grpId="0"/>
      <p:bldP spid="38" grpId="0"/>
      <p:bldP spid="44" grpId="0"/>
      <p:bldP spid="45" grpId="0" animBg="1"/>
      <p:bldP spid="47" grpId="0"/>
      <p:bldP spid="48" grpId="0"/>
      <p:bldP spid="51" grpId="0"/>
      <p:bldP spid="53" grpId="0"/>
      <p:bldP spid="54" grpId="0"/>
      <p:bldP spid="13" grpId="0" animBg="1"/>
      <p:bldP spid="39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4A6E6-58DD-3AF6-444D-CA7E792A2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FC7D263-8CE4-A75D-B7F7-39E0121B4A10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9E3FCD-3102-B055-5B57-1386FD353631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7506C2-FD30-D2CB-075C-9883D203C244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D5A6B4-CFA7-79DE-6B41-2E13EC601545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31DFE3-786E-9638-0AC5-4C1C548CCA0A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A1810A-6CDE-BE4E-BCF5-5FCBAA46FA0B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A1810A-6CDE-BE4E-BCF5-5FCBAA46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9D651-1238-B8D5-66B6-E8D49FB56FC3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C9D651-1238-B8D5-66B6-E8D49FB56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11B5BA2-C268-EF81-80C4-DAB04E67C5E9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11B5BA2-C268-EF81-80C4-DAB04E67C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BB12FC-4ACD-992F-8E56-A843606DBBA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765438-3B7B-DF41-549D-814144DF9E7F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765438-3B7B-DF41-549D-814144DF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87C69D-BF04-2D5D-1D79-B15693AA9D49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E87C69D-BF04-2D5D-1D79-B15693AA9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714270-B9BF-C291-87D9-8EA00F170329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FFBE9-A9A5-E0E7-4650-6B3BA23622A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9FFBE9-A9A5-E0E7-4650-6B3BA2362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4EF3EBB-9F5F-3973-410F-B0C4BD06DF4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665C02F-B645-E30F-4194-71946CD30845}"/>
              </a:ext>
            </a:extLst>
          </p:cNvPr>
          <p:cNvCxnSpPr>
            <a:cxnSpLocks/>
            <a:stCxn id="3" idx="6"/>
            <a:endCxn id="15" idx="4"/>
          </p:cNvCxnSpPr>
          <p:nvPr/>
        </p:nvCxnSpPr>
        <p:spPr>
          <a:xfrm flipH="1">
            <a:off x="4225268" y="1812774"/>
            <a:ext cx="2649060" cy="294122"/>
          </a:xfrm>
          <a:prstGeom prst="curvedConnector4">
            <a:avLst>
              <a:gd name="adj1" fmla="val -17258"/>
              <a:gd name="adj2" fmla="val 646072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BF1483-32A0-AEF5-8FDB-A969FD419F75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BF1483-32A0-AEF5-8FDB-A969FD419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C86EC9-199C-7111-F9FE-75CF565C6EDA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9C86EC9-199C-7111-F9FE-75CF565C6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F9F7A0-DFBD-BE68-02D8-0F05EF059A7D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F9F7A0-DFBD-BE68-02D8-0F05EF059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363F73-38C6-0864-DB3B-E753503F00AB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363F73-38C6-0864-DB3B-E753503F0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F5FA98-23C8-56A2-3098-2FCD443022AA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F5FA98-23C8-56A2-3098-2FCD44302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8BF0DD3-7BF1-BDE1-E66A-6C5561B0F2F5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4C6EB43-F0C1-AACA-50B4-C8C0B3A60E8C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B07C079-0745-02D1-21A9-6BC604FC097A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9058BA-ECCB-6C9B-826A-01F64532A841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B7F64BC-1144-982C-1E3E-9446B0791B47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0535EA-B5F9-0651-4CCC-9030FDCF27B2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0535EA-B5F9-0651-4CCC-9030FDCF2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AE529C-8000-A5BC-D8B0-955D7C829710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AE529C-8000-A5BC-D8B0-955D7C829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AC7985-2C6B-4A24-0B4A-2150644F65B1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C51A02-F65F-E191-DA30-09ACD4D522C0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C51A02-F65F-E191-DA30-09ACD4D52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8E3B404-40E3-26EE-D63D-C29114DD2394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8E3B404-40E3-26EE-D63D-C29114DD2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8E77A1-C800-A460-3937-BBD6925182E2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558098-5522-6BD6-29F7-2641A97C535E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B558098-5522-6BD6-29F7-2641A97C5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37DDEA9-EECB-C759-5A9B-75BA171D13D1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41626F-852A-9BB9-6D66-95A39FEF194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641626F-852A-9BB9-6D66-95A39FEF1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933A0C-B221-8D70-5F7A-A646B18FF930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933A0C-B221-8D70-5F7A-A646B18FF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FAE166-4DDA-DC03-6D08-BE2C01871397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DFAE166-4DDA-DC03-6D08-BE2C01871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F8ACD0-6C51-0A93-6A78-68E3D1C4015E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F8ACD0-6C51-0A93-6A78-68E3D1C40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5FCE630-5206-C497-773B-D09679B825C4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FFB609-3B9A-F8FF-068C-5372D3F4A234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45E026-DEBD-8816-5607-3CA6AC652059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FA67EC-54EE-B083-36C8-39B060612333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E32D0C-9C21-DA12-D709-469408FA1CAB}"/>
              </a:ext>
            </a:extLst>
          </p:cNvPr>
          <p:cNvSpPr txBox="1"/>
          <p:nvPr/>
        </p:nvSpPr>
        <p:spPr>
          <a:xfrm>
            <a:off x="1468694" y="5797984"/>
            <a:ext cx="92546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Instead of pointing the </a:t>
            </a:r>
            <a:r>
              <a:rPr lang="en-US" sz="2500" b="1" dirty="0">
                <a:solidFill>
                  <a:srgbClr val="00B0F0"/>
                </a:solidFill>
              </a:rPr>
              <a:t>feedback loop</a:t>
            </a:r>
            <a:r>
              <a:rPr lang="en-US" sz="2500" dirty="0"/>
              <a:t> to the sum in the first copy…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5166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97AC4-9658-056B-CE47-06A6A3723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A435-6638-4253-4DCE-A0BEAB6F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6295-7D12-10F0-EC5C-4D9FF9A5B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2836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In sequential data, each element in the sequence is related to the ones that come before and after it and </a:t>
            </a:r>
            <a:r>
              <a:rPr lang="en-PH" b="1" dirty="0">
                <a:solidFill>
                  <a:srgbClr val="002060"/>
                </a:solidFill>
              </a:rPr>
              <a:t>the way these elements are ordered provides context, meaning and structure to the data.</a:t>
            </a:r>
          </a:p>
        </p:txBody>
      </p:sp>
      <p:pic>
        <p:nvPicPr>
          <p:cNvPr id="100" name="Picture 99" descr="A diagram of sequence data&#10;&#10;AI-generated content may be incorrect.">
            <a:extLst>
              <a:ext uri="{FF2B5EF4-FFF2-40B4-BE49-F238E27FC236}">
                <a16:creationId xmlns:a16="http://schemas.microsoft.com/office/drawing/2014/main" id="{222B0FA5-932C-F887-D97C-0369C73E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1" y="2286869"/>
            <a:ext cx="516274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3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51FCB-2C55-542B-F9D8-39340757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872EFA-82D6-B5B6-BE12-5F3328FEE386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67F619-463A-2E41-498A-164AA16249F7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2AECF6-5032-B848-CD69-67BD373B11E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4FE8CE-1DCB-F915-59A3-FB012AC2D0B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8A8689-14C6-1F3C-38E3-C11EB317BF7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AFF71-7DBD-D5CE-DF04-6FFBE6033DC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0AFF71-7DBD-D5CE-DF04-6FFBE6033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F21BB0-D6FB-4D74-5238-5339075D16E5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F21BB0-D6FB-4D74-5238-5339075D1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87578B-6B6D-4F9F-7687-D2689FAE1297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587578B-6B6D-4F9F-7687-D2689FAE1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E42558-73E7-4212-12DD-4C6B0BC56150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C60DB-35A1-5D2F-5951-956D64115A24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BC60DB-35A1-5D2F-5951-956D64115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07DCA7D-D481-6A1D-65AE-EEBEDC04E5D4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07DCA7D-D481-6A1D-65AE-EEBEDC04E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B013C4-9D04-760E-86D4-63023C376622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DFB30B-9A84-E3C1-1D73-793BE856F19B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DFB30B-9A84-E3C1-1D73-793BE856F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F98553C-F24E-7F22-4845-AA3F3F49F2EA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EF412FB-FE2B-7679-FD7D-9912E17822A5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950779-BC37-F16C-D45F-40A88FA13C9F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E950779-BC37-F16C-D45F-40A88FA1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D819A1-C6CF-49BD-FB7C-70C9AAAEC584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D819A1-C6CF-49BD-FB7C-70C9AAAEC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3AC908-C1BA-0D39-7636-B74DD029EAF9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3AC908-C1BA-0D39-7636-B74DD029E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5C618-9838-5B21-BDBE-71FED6BFAF6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15C618-9838-5B21-BDBE-71FED6BFA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3CDBBA-7A11-9716-681E-4816E2202DC3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3CDBBA-7A11-9716-681E-4816E2202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A7F8FE2B-6F05-80D3-3925-004A525641D9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72E532-21CA-367A-A6BE-333CE33915C3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376B160-BFCD-7E99-790D-74AB07A11206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AD168E-4952-0EF1-A3BF-DF35EC2CF24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04B83F-C747-38BA-5C58-8B8AE20E508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25A292-5A57-11DC-DA5A-4425EBE42244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25A292-5A57-11DC-DA5A-4425EBE4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C36AC-D6FE-9305-9436-355AB25B6C3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2C36AC-D6FE-9305-9436-355AB25B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668F50-39DC-31E0-A985-CE58461BC99B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1B6E1A-218C-EA24-EB5B-83F10FDA199B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1B6E1A-218C-EA24-EB5B-83F10FDA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188733-CDC1-95B3-D839-292CFF93D80E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188733-CDC1-95B3-D839-292CFF93D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0BF374-7793-4E0B-6E62-5947EBB17F99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1F7782-D314-04FE-623B-94BE19007154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91F7782-D314-04FE-623B-94BE1900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3D43312-E51C-2C15-B949-45D019C051CE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7C5B91-01A8-5B52-7E92-36168295BF70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97C5B91-01A8-5B52-7E92-36168295B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CAC1DD-388B-862A-3D9F-6E02E0D1A878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CAC1DD-388B-862A-3D9F-6E02E0D1A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615658-C658-EAD4-284A-FA4764F515BE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3615658-C658-EAD4-284A-FA4764F51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F0C5D7-5554-F6EC-7427-DA9052CB6825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FF0C5D7-5554-F6EC-7427-DA9052CB68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D5A7361-C647-4E50-F143-A1A90B2E4810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9575A9-CBCF-C43F-E7CF-DB20E54D1625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D4678D-8AB3-BE6B-9F91-639B9915D42F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9058AD-4429-F8E0-532D-4A30640AD979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FEAE1F-0442-9964-A493-4D2DC6FC105C}"/>
              </a:ext>
            </a:extLst>
          </p:cNvPr>
          <p:cNvSpPr txBox="1"/>
          <p:nvPr/>
        </p:nvSpPr>
        <p:spPr>
          <a:xfrm>
            <a:off x="1771894" y="5912918"/>
            <a:ext cx="8770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can point the </a:t>
            </a:r>
            <a:r>
              <a:rPr lang="en-US" sz="2500" b="1" dirty="0">
                <a:solidFill>
                  <a:srgbClr val="00B0F0"/>
                </a:solidFill>
              </a:rPr>
              <a:t>feedback loop </a:t>
            </a:r>
            <a:r>
              <a:rPr lang="en-US" sz="2500" dirty="0"/>
              <a:t>to the sum in the second copy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110278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A9BA3-2BEF-250B-481C-9ACA66A1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EFA6E5-B8FC-9114-2D51-A8052A3D5431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72D33C-3BB4-2544-36A7-A2C8C7BE3212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C6AE7A-00E7-8EBC-2454-BED16DC4297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2FF2F1-009E-7F7F-B2DF-D0E809D2E49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B32BDC-1595-4B86-0CE2-0FA9DD18BB3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F17C3B-F4E3-C81C-B0C8-A39E4D962FD6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F17C3B-F4E3-C81C-B0C8-A39E4D962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CB31B3-8E9B-EDA0-43ED-9B2C1DD907E8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CB31B3-8E9B-EDA0-43ED-9B2C1DD90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742F594-20AF-EB5E-E0B2-8AF6B526F5FA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742F594-20AF-EB5E-E0B2-8AF6B526F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44E229-9128-D6A4-BCB0-B1C832B329A0}"/>
              </a:ext>
            </a:extLst>
          </p:cNvPr>
          <p:cNvCxnSpPr>
            <a:cxnSpLocks/>
          </p:cNvCxnSpPr>
          <p:nvPr/>
        </p:nvCxnSpPr>
        <p:spPr>
          <a:xfrm>
            <a:off x="4562849" y="1804269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C865C-3D24-19F8-F995-B7C0798091D9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DC865C-3D24-19F8-F995-B7C079809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AAC958-3E6F-8C2A-DD5E-EDB074500D69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AAC958-3E6F-8C2A-DD5E-EDB074500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31A10CB-E5E8-41AC-1E7D-C11844314F0D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C63C3-FA55-CA3F-12FA-0D0D44BB1B5B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C63C3-FA55-CA3F-12FA-0D0D44BB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CE1D998-AB73-ABDD-904B-A8ADAE39CD0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296F6BD-5E80-B35E-E579-252AFAE9AAC0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0C80DA-9123-8A12-9104-FF06BE667FB9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0C80DA-9123-8A12-9104-FF06BE667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2DA89-D2CD-D699-22FA-E0F442843BA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82DA89-D2CD-D699-22FA-E0F442843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5D17F7-9127-B7B6-5533-627A47D5594C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5D17F7-9127-B7B6-5533-627A47D55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4D330E-F29B-EA54-F52E-2BDD8581E25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4D330E-F29B-EA54-F52E-2BDD8581E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9D998-4DB8-A82B-BFAE-5B35823E2431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49D998-4DB8-A82B-BFAE-5B35823E2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D34C938F-C168-CFB2-B097-6AA95D6FD6F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E2DB07-856A-8D0C-B40A-F95CCC9316D8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C2E8EA-A2A7-6898-0376-A2C6D2E7CAC7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F23930-3E05-00DA-F4E7-CCAF5F2E7D77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1CED3E-880C-8D70-4120-CD274B6B60A7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6848F-888B-3D1B-2314-A26F97D5653F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96848F-888B-3D1B-2314-A26F97D56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61D14F-77CC-F587-C08E-4FB1699073AD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61D14F-77CC-F587-C08E-4FB169907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92A77D-49E1-078B-142C-428E99334279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0F77F2-786B-A6B2-5079-D07BFCEB7224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0F77F2-786B-A6B2-5079-D07BFCEB7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53F95C8-6289-2B98-ED1B-A9A01E7F2D0C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53F95C8-6289-2B98-ED1B-A9A01E7F2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555A431-A72B-5296-26A4-CE088FCE478D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E18D2E5-3617-2028-20B4-0F96852E468F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E18D2E5-3617-2028-20B4-0F96852E4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25B8CBD-6D35-11AE-9086-7138623253D2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447D0F-D99C-3514-A01F-8137D160ED0B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E447D0F-D99C-3514-A01F-8137D160E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3FA032-B252-92E6-F475-7E67ED7C7C9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3FA032-B252-92E6-F475-7E67ED7C7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B4E467-2768-3E23-AE87-84AA83280BC2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B4E467-2768-3E23-AE87-84AA83280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33F90FA-801C-2A7F-ED81-C2F6C1A5D779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33F90FA-801C-2A7F-ED81-C2F6C1A5D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DAF2C52-464B-E8BE-CEA0-EB095425D3FA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AD9820-C561-16B4-C48D-E97095AE00F5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2FD6A1-2BE9-9455-26AD-56AAC1D5DBCC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13DDBB-8F08-16EC-35F6-8932523B1EAA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6BFB6B-A782-2238-5EAD-C0227B27CE6B}"/>
              </a:ext>
            </a:extLst>
          </p:cNvPr>
          <p:cNvSpPr txBox="1"/>
          <p:nvPr/>
        </p:nvSpPr>
        <p:spPr>
          <a:xfrm>
            <a:off x="1771894" y="5912918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By </a:t>
            </a:r>
            <a:r>
              <a:rPr lang="en-US" sz="2500" b="1" dirty="0"/>
              <a:t>unrolling</a:t>
            </a:r>
            <a:r>
              <a:rPr lang="en-US" sz="2500" dirty="0"/>
              <a:t> the recurrent neural network, we end up with a new network that has </a:t>
            </a:r>
            <a:r>
              <a:rPr lang="en-US" sz="2500" b="1" dirty="0">
                <a:solidFill>
                  <a:srgbClr val="0070C0"/>
                </a:solidFill>
              </a:rPr>
              <a:t>two inputs</a:t>
            </a:r>
            <a:r>
              <a:rPr lang="en-US" sz="2500" dirty="0"/>
              <a:t>..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65739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1D2D-F586-64E4-8488-40A8E69D4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B1D8C28-A407-0E55-D2F6-737FAC91434D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494622-07DD-1838-A084-2BDC2FFC2B92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4603C22-746E-CEE9-BF1C-4E512DF01C19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B74187-2CF8-95BB-3A56-2DBBABAAC535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B08BD-9F70-2B9E-733A-5E6AC770A2D7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ACBEF2-CF7C-8D68-094B-0E237559246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ACBEF2-CF7C-8D68-094B-0E2375592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D25AB1-AEB0-877A-982F-16D900D95578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D25AB1-AEB0-877A-982F-16D900D95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05A03A7-5EBD-D2C0-C830-89136DC75CC0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05A03A7-5EBD-D2C0-C830-89136DC75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8F327D-21B0-59D2-59D9-3C8F036CF668}"/>
              </a:ext>
            </a:extLst>
          </p:cNvPr>
          <p:cNvCxnSpPr>
            <a:cxnSpLocks/>
          </p:cNvCxnSpPr>
          <p:nvPr/>
        </p:nvCxnSpPr>
        <p:spPr>
          <a:xfrm>
            <a:off x="4562849" y="1804269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D6EFFA-E8E8-4065-1F80-E41FA0139C9F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D6EFFA-E8E8-4065-1F80-E41FA013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1D86E82-4165-B397-D0C0-9F58FC52B733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5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1D86E82-4165-B397-D0C0-9F58FC52B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5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EF7A55-C305-9D89-D70C-B7A8E9CD95F5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E615CB-366F-6ED0-1BB6-0D68401F0EB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E615CB-366F-6ED0-1BB6-0D68401F0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F539C0-F4DF-0834-F186-FF8D198DB8AC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A1FA-5E00-79BB-7276-878C5761FED2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55B1E1-44B4-6684-3A8C-FFB21C600439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55B1E1-44B4-6684-3A8C-FFB21C600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19573A-C5D9-A9AB-610E-D3531B7C961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D19573A-C5D9-A9AB-610E-D3531B7C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AD02C3-3311-2FDA-CF67-FEA54E042E88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AD02C3-3311-2FDA-CF67-FEA54E042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F80BBF-C418-2490-0A93-FBE651E42977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5F80BBF-C418-2490-0A93-FBE651E42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0A0F2B-6F23-BF44-3D0B-46B48E9AC694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0A0F2B-6F23-BF44-3D0B-46B48E9AC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7E6AA56A-D1F1-1CA1-5364-25DAC72294F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35C76D-A34F-0938-B1EB-6BF1499EC44B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AA5CB2-4CF8-B40F-9B4B-534F9B14D6F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3E7A5-2B57-09B3-CBEF-651780CB685D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444132-DE40-3922-00B9-255072607503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FC50E-69FF-B819-479C-02F36A8027EB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9FC50E-69FF-B819-479C-02F36A802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A03E2F-43AA-BBE2-E584-61DB95423694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EA03E2F-43AA-BBE2-E584-61DB95423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3BCCB0-20E8-C5B1-6E0E-4EB82844C415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4448DC-64C8-9230-91D4-15580B79DB6C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4448DC-64C8-9230-91D4-15580B79D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4AFB28-55B0-1647-DD08-7B99DAA1129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5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64AFB28-55B0-1647-DD08-7B99DAA112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B05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41DB76-60B0-D71E-0E77-2D2F9A41C14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00B05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7A8AAA-4E79-D1E4-7478-F12BBE991EE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7A8AAA-4E79-D1E4-7478-F12BBE99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1FDDD6E-0DAD-959A-B1B2-0DD5471A8E39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4B343B-91C8-D144-1DED-B3A055A61A47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24B343B-91C8-D144-1DED-B3A055A61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4C0D19B-1B70-92A2-AD62-8E39DD29E0D1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4C0D19B-1B70-92A2-AD62-8E39DD29E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834531-158A-AB3F-84FF-1D563CB4C6B8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834531-158A-AB3F-84FF-1D563CB4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B685CE-6F22-3436-F834-77539FC15E34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DB685CE-6F22-3436-F834-77539FC15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F4B1C7A-2806-5042-807A-960B53E49F92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Input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275C6D-2681-F90B-DA00-2DFABB756B98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Input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BEDAB5-A226-25FD-1C7D-2FB9C7FD668A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25906-4411-2065-958E-6093E63DA0AC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CBDA3-28ED-42F2-30AE-DEEC207150DB}"/>
              </a:ext>
            </a:extLst>
          </p:cNvPr>
          <p:cNvSpPr txBox="1"/>
          <p:nvPr/>
        </p:nvSpPr>
        <p:spPr>
          <a:xfrm>
            <a:off x="4814281" y="5797984"/>
            <a:ext cx="25634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And</a:t>
            </a:r>
            <a:r>
              <a:rPr lang="en-US" sz="2500" b="1" dirty="0">
                <a:solidFill>
                  <a:srgbClr val="00B050"/>
                </a:solidFill>
              </a:rPr>
              <a:t> two outputs</a:t>
            </a:r>
          </a:p>
        </p:txBody>
      </p:sp>
    </p:spTree>
    <p:extLst>
      <p:ext uri="{BB962C8B-B14F-4D97-AF65-F5344CB8AC3E}">
        <p14:creationId xmlns:p14="http://schemas.microsoft.com/office/powerpoint/2010/main" val="4269198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BCAA8-C603-2E6D-798D-BB16A716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B9137AE-AD89-DA26-1A39-3B3AB04526D7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57357A6-A3DE-238D-CBAF-FCA101E9A0E5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4997B8-5722-EE29-A2FE-79102BED6418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CF4BAE-2FCB-F4C0-4760-1545AE96B9A4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5965F0-E0D7-899A-373F-951281814547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31B2E-A266-D8FE-391D-B74425A4DB00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B31B2E-A266-D8FE-391D-B74425A4D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58D3B-CCF6-5E5C-F26D-E158A300F905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58D3B-CCF6-5E5C-F26D-E158A300F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E94D032-5325-5D35-1149-FAC3AD66FE39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E94D032-5325-5D35-1149-FAC3AD66F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6D7303-223F-A55C-2D29-7C4FFB87907B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F81530-D7B5-443B-7234-B990F4D0D126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F81530-D7B5-443B-7234-B990F4D0D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EBEBA20-1580-CBDF-362B-77FF945B2BC7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EBEBA20-1580-CBDF-362B-77FF945B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9C252C-8055-772F-7134-C1E753EDE290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1DBFD4-7CB3-8605-0D03-8D617660E160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1DBFD4-7CB3-8605-0D03-8D617660E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A53EB28-F1A9-C291-4BBD-C53D6F4A5BFE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69056CC-B666-042C-EC7D-E7CD68B77C4B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67B8-3006-D1E5-05E4-CCB5103FE66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6D67B8-3006-D1E5-05E4-CCB5103FE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89F60B-AB77-650D-2DCC-E9BD3AFF5D0E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89F60B-AB77-650D-2DCC-E9BD3AFF5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C5BA72-7FC9-E4E7-8FFE-D2369B1C95F2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C5BA72-7FC9-E4E7-8FFE-D2369B1C9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7733F0-8C9C-C4A1-FB67-34F76677424E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7733F0-8C9C-C4A1-FB67-34F766774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5F5915-7A8D-3A80-5F2C-3BF4A0C3345B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5F5915-7A8D-3A80-5F2C-3BF4A0C33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72647D0-E827-5554-8BE2-1AC75C81AD2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CBF5B2-04F0-3098-B465-0EA7791D5F71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504DB3-56C4-3E38-DCFD-5C8FF4BEB39E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399023-F3B5-0BD9-65E8-4A266A8799DC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963B0F-0DE8-B043-9142-9084155F28B9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BCA01-42C9-536B-DAD3-EC87DC7883C5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7BCA01-42C9-536B-DAD3-EC87DC78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D64159-CF25-25EF-436A-FF5DD0B93BA3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D64159-CF25-25EF-436A-FF5DD0B9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6FC17C6-78C9-D20B-B0A1-42D007B2C960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3B2A7E-A3CA-D868-E888-966932DBE784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3B2A7E-A3CA-D868-E888-966932DBE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4F1B0D-89E6-FD85-44A0-58F062A906DB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4F1B0D-89E6-FD85-44A0-58F062A9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64130A-B5F6-0013-BEC2-F9395E42B1CF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114588-86BD-E999-AE20-2F467702B5B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114588-86BD-E999-AE20-2F467702B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BE55618-C7BD-FD1E-0078-DB6AF266325A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C33B666-92D7-1846-3EBC-D7F3F63EB279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C33B666-92D7-1846-3EBC-D7F3F63EB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blipFill>
                <a:blip r:embed="rId19"/>
                <a:stretch>
                  <a:fillRect t="-13187" r="-1496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04F361-4E21-AD54-51C0-59C079B3C1E7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904F361-4E21-AD54-51C0-59C079B3C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F6897A-4CC5-F9B5-9BCE-CF1EA61B2AE6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BF6897A-4CC5-F9B5-9BCE-CF1EA61B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2FC84D-A9EB-F72C-5148-BFF79D58053F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2FC84D-A9EB-F72C-5148-BFF79D580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89D7A08-2142-C5D7-0608-4FD0B1B48CBD}"/>
              </a:ext>
            </a:extLst>
          </p:cNvPr>
          <p:cNvSpPr txBox="1"/>
          <p:nvPr/>
        </p:nvSpPr>
        <p:spPr>
          <a:xfrm>
            <a:off x="1710700" y="5807102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Let us run our inputs to our recurrent neural network to see how it uses yesterday’s stock price and today’s stock price…</a:t>
            </a:r>
            <a:endParaRPr 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61047-69D6-364D-4874-9EC46C4DAC73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C8163-3885-B646-8E27-36CFDBCACFEF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F0511-AD56-6220-ACB5-3067BF98C749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F134BF-28F2-0E4A-7354-A08A383B1D4C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5515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AC927-0B86-380B-460A-5F0AD09C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0823B9-F98E-78E2-8A27-5CF5F28FA748}"/>
              </a:ext>
            </a:extLst>
          </p:cNvPr>
          <p:cNvSpPr/>
          <p:nvPr/>
        </p:nvSpPr>
        <p:spPr>
          <a:xfrm>
            <a:off x="1613448" y="1345348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515413-351C-A32E-2E1B-258FE5806297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B6DFCF-A599-562F-50D9-78EE71E4A2E0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7A4E91-0C79-6FD7-FF30-9E1D7A8E3BAD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C7C26A-8F81-2E6C-A328-8297B993EFC9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2DAC7-3D9E-4210-3944-4E38833C7C09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02DAC7-3D9E-4210-3944-4E38833C7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7DC503-2EF4-261A-1E23-3683FE716ADF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7DC503-2EF4-261A-1E23-3683FE71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02888E-137E-D02E-3E36-8AA8D9CC2521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02888E-137E-D02E-3E36-8AA8D9CC2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3C5059-8FD6-E59E-862D-7459F3D9A36A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AE6AE-EDB4-B5CF-21D7-CC84BD0F9660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6AE6AE-EDB4-B5CF-21D7-CC84BD0F9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036D32B-0B3E-F04F-96BF-9934017C078F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036D32B-0B3E-F04F-96BF-9934017C07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5AFC15-543F-1F2C-45B0-8769C2BBD8E0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5A0F0-B1BD-D398-E543-9A89E32BF78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B5A0F0-B1BD-D398-E543-9A89E32B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D5DB0AB-A377-4241-4338-2B8FB1E9AD9A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CBE49B4-C5BD-FF0F-C37C-5259364695D0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1812774"/>
            <a:ext cx="2644955" cy="2565924"/>
          </a:xfrm>
          <a:prstGeom prst="curvedConnector4">
            <a:avLst>
              <a:gd name="adj1" fmla="val -8643"/>
              <a:gd name="adj2" fmla="val 38864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2E860-BC5D-3D51-85C3-50F140475BE8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2E860-BC5D-3D51-85C3-50F140475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8FF75D-A49F-D002-FF68-CD23741F9D8F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8FF75D-A49F-D002-FF68-CD23741F9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3F766-6E7A-0684-5860-A39251D8A70F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3F766-6E7A-0684-5860-A39251D8A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EDFCF-6E74-2B9E-A3A9-A7475CC92A15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EDFCF-6E74-2B9E-A3A9-A7475CC92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54889A-DD95-F44B-4886-DE9CF5A201B1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54889A-DD95-F44B-4886-DE9CF5A20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9769D5A-3F10-C1C8-1F82-EB5AA139DFB7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458CF9-61DD-BECF-88C6-854F4A8BD3F9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D326E2-5D8E-E4C6-CC35-3BDF37D47C8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1003C8-F030-214A-81E6-7409229CE5C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368793-65B3-4973-4673-367069E43F2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1B7A7-2ECA-09CC-F8C4-015B4409015B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1B7A7-2ECA-09CC-F8C4-015B44090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0FC237-0B86-D357-5411-C60E3DBEB182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0FC237-0B86-D357-5411-C60E3DBE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93EA95-9374-2670-8F13-959EBEB91BDD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06A073-DAFE-EF46-2D7B-656A149AA465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06A073-DAFE-EF46-2D7B-656A149A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EF977BC-2923-1A99-E966-A1E48A087D02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EF977BC-2923-1A99-E966-A1E48A087D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7E33E62-3745-35A6-C9AA-6FC241597874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979857-7B10-04E9-8B68-7A66D52AB47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0979857-7B10-04E9-8B68-7A66D52AB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7DA3B167-4EDD-9C47-5BD9-ADCA56993F87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B1A8C0-C1B7-0EDA-4035-D5D11D6F73B8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6B1A8C0-C1B7-0EDA-4035-D5D11D6F7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blipFill>
                <a:blip r:embed="rId19"/>
                <a:stretch>
                  <a:fillRect t="-13187" r="-1496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8E623C9-B21E-C945-D345-634731B2C33F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8E623C9-B21E-C945-D345-634731B2C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5995C9-DCB0-E509-430D-D3D47D15EED9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45995C9-DCB0-E509-430D-D3D47D15E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4E2C1C2-3EBB-A70D-8E05-7A0B1D707960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4E2C1C2-3EBB-A70D-8E05-7A0B1D7079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E28A326-A6B6-CCFD-4CD1-C640276C73A4}"/>
              </a:ext>
            </a:extLst>
          </p:cNvPr>
          <p:cNvSpPr txBox="1"/>
          <p:nvPr/>
        </p:nvSpPr>
        <p:spPr>
          <a:xfrm>
            <a:off x="1952625" y="5906140"/>
            <a:ext cx="82867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To predict tomorrow’s stock price and how they influence it.</a:t>
            </a:r>
            <a:endParaRPr lang="en-US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EB2FD-3938-6524-31CD-AAFD32D638D7}"/>
              </a:ext>
            </a:extLst>
          </p:cNvPr>
          <p:cNvSpPr txBox="1"/>
          <p:nvPr/>
        </p:nvSpPr>
        <p:spPr>
          <a:xfrm>
            <a:off x="1699854" y="2259748"/>
            <a:ext cx="715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3C90C4-F0BD-31A5-2A82-80D7B12FF0AF}"/>
              </a:ext>
            </a:extLst>
          </p:cNvPr>
          <p:cNvSpPr txBox="1"/>
          <p:nvPr/>
        </p:nvSpPr>
        <p:spPr>
          <a:xfrm>
            <a:off x="1733830" y="5174098"/>
            <a:ext cx="68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C3BDC-D49B-BCDD-E120-3F3B7908D928}"/>
              </a:ext>
            </a:extLst>
          </p:cNvPr>
          <p:cNvSpPr txBox="1"/>
          <p:nvPr/>
        </p:nvSpPr>
        <p:spPr>
          <a:xfrm>
            <a:off x="10190441" y="2295191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90753-621C-6C75-57E2-8245E0D60D3E}"/>
              </a:ext>
            </a:extLst>
          </p:cNvPr>
          <p:cNvSpPr txBox="1"/>
          <p:nvPr/>
        </p:nvSpPr>
        <p:spPr>
          <a:xfrm>
            <a:off x="10190441" y="517409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58285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08522-93BF-C68E-1754-F62A775B1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B419AF2-9356-0335-1EC0-4B359C0F4798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EB419AF2-9356-0335-1EC0-4B359C0F47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BC6F4A80-927F-D514-33A9-5E2DB7A95BD5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3B0EBF-149F-659B-1899-DDE0F06357D3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B142-48FD-9872-40F0-34E5AD3C713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0F8590-5955-AC16-D992-474F801F8098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0149B-CA4D-B919-8106-2B54B80B067F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30149B-CA4D-B919-8106-2B54B80B0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E91C82-0724-0E27-5618-132CADFBC74D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E91C82-0724-0E27-5618-132CADFBC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BD6A70B-C266-434D-5742-68EE520A88C7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BD6A70B-C266-434D-5742-68EE520A8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3F3A80-28E8-E3B4-D960-EC8395627C25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4DCEEF-A942-24CA-B0AE-12CDD0408C98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4DCEEF-A942-24CA-B0AE-12CDD0408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08B8BF-048C-FE5A-69A3-1ECF26699EDB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08B8BF-048C-FE5A-69A3-1ECF2669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826B1B-BD03-FCBD-16A5-2D3B0F769762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12115E-7F59-3180-BE71-5EC89B530CC0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12115E-7F59-3180-BE71-5EC89B53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8663284-F1D8-BD3B-5B0C-FE97C032DF29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8D2A26B-E892-85B0-C98C-96450C450ED8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B0EDE9-5D53-140F-7F45-179BF53ED8AC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B0EDE9-5D53-140F-7F45-179BF53E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83818-10FA-9D16-7858-9BC7B8B4626E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C83818-10FA-9D16-7858-9BC7B8B46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C6F683-F559-EC7A-3445-944DB6A6FD11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C6F683-F559-EC7A-3445-944DB6A6F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3E4C79-D62E-B759-63DF-088E5288DC19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3E4C79-D62E-B759-63DF-088E5288D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31893A-23D2-86EC-1BEA-1380A5F5E184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31893A-23D2-86EC-1BEA-1380A5F5E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75D0A729-69BB-0B41-50AA-873E4BA27CE9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40C253-31EF-61FB-B37B-13F81780EFF5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31EAB6-0042-ABB7-5793-95245DFD983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75A028-5126-CC94-5CCD-7CFE198FB0C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1BCE31-1368-A1BD-BB54-586842B4EF6C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8B9FEF-551D-7BD1-F327-41222ACCE8CC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8B9FEF-551D-7BD1-F327-41222ACCE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89D532-6E86-72D3-E501-1536CBAB5064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89D532-6E86-72D3-E501-1536CBAB5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AF03652-BD77-5E6D-60F9-FE1E30CA8995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AF03652-BD77-5E6D-60F9-FE1E30CA8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CCFB5A-99B0-57F2-2403-7543B61091CC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A53F04-793D-67B4-D590-25C3C146B758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A53F04-793D-67B4-D590-25C3C146B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F91695-C423-FF59-AE4B-312830596EA6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4F91695-C423-FF59-AE4B-312830596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92464D-4029-D74F-32D7-AD1B4DE25FBC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97EB9A-72D0-DFCC-FFF5-BC322A23F49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B97EB9A-72D0-DFCC-FFF5-BC322A23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1BEBB2F-FE05-CD1B-F1EB-2B24DDC30F33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BE13BC-86EE-C8B0-9983-FC130A757588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BBE13BC-86EE-C8B0-9983-FC130A757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F3A3A-9E45-101B-FC3F-698E110D4C22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F3A3A-9E45-101B-FC3F-698E110D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32B60-C7E2-3BF4-9A59-1A62E11F4D92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32B60-C7E2-3BF4-9A59-1A62E11F4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1F4FBE-C644-46DB-4902-06736F78CF2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F35AA3-3238-545E-E347-44A156E7B9D7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87D262-2619-FED1-18A2-5A6B303BC6F2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A2F75-B837-0EE8-521F-61B2746A05C0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36B3DE-3FD9-8B6D-D60D-9254BEA2E9B0}"/>
              </a:ext>
            </a:extLst>
          </p:cNvPr>
          <p:cNvSpPr txBox="1"/>
          <p:nvPr/>
        </p:nvSpPr>
        <p:spPr>
          <a:xfrm>
            <a:off x="1935439" y="5906140"/>
            <a:ext cx="91694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first input will be </a:t>
            </a:r>
            <a:r>
              <a:rPr lang="en-US" sz="2500" b="1" dirty="0"/>
              <a:t>yesterday’s stock price</a:t>
            </a:r>
            <a:r>
              <a:rPr lang="en-US" sz="2500" dirty="0"/>
              <a:t>. If we do the math…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961460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F013D-702E-851D-6385-13CE143DE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73A68DB-3881-2E98-773B-F6B805BB7020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173A68DB-3881-2E98-773B-F6B805BB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C703D9A8-8D16-58AA-762E-E701955537EA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156EEC-8FC9-BF5F-E474-1D68E7BD3B56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580DC4-43A8-2EDB-9F0D-0E80FB94312B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4D8181-6820-F165-A0FF-AAF34C2B993D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0996AB-0C7D-AAC5-ED84-9AA5E4396FAE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0996AB-0C7D-AAC5-ED84-9AA5E4396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B9BC5C-FF19-6C79-D6BC-60D1B4C960BB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B9BC5C-FF19-6C79-D6BC-60D1B4C96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866E37-6B35-A7D3-4700-B839915111CE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866E37-6B35-A7D3-4700-B83991511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940EF0-B3D1-BD3E-5B42-2463EDCDC353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D7BDF1-0E83-F606-4BCA-59865B51FD8A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D7BDF1-0E83-F606-4BCA-59865B51F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058BE54-A978-C083-63EF-4B813B93000D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058BE54-A978-C083-63EF-4B813B930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598A8F-BCBD-C8AB-67F4-A1F8281E3AE0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F64BD8-CAB8-1237-5C5F-A70DD9609879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F64BD8-CAB8-1237-5C5F-A70DD960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D51A5E5-B613-4E69-729D-C46274F7B4DA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AC693B9-BB2D-D0D0-3AEE-287EB32EB4E1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1BC0AC-9C83-3DFE-C30B-553269C072C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1BC0AC-9C83-3DFE-C30B-553269C07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810274-54FA-146E-64D4-D0DD3495AEBB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810274-54FA-146E-64D4-D0DD3495A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386BF6-C6FA-0952-262C-DD420EB37E4F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386BF6-C6FA-0952-262C-DD420EB37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2304F6-5F94-ECD4-93D7-CB291451FE27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2304F6-5F94-ECD4-93D7-CB291451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665D6D-85DA-6B24-23E6-EAECA4A963DD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7665D6D-85DA-6B24-23E6-EAECA4A96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E5D8FE70-F294-B74C-F8F7-C019EC990CED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179015-FC5F-262F-340F-00C5C9810D0B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E223F2-D7EB-DB1E-9225-221ED3F8FB8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302EEA-1C0C-5FB1-B47A-888EAD010B8F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BDCD2C-F0B1-E936-489A-BAD2D69D6782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47B687-99C8-A47E-C04E-A9799308C0D4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47B687-99C8-A47E-C04E-A9799308C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E7DF11-41E2-A9FE-D935-3EB729ED9F12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E7DF11-41E2-A9FE-D935-3EB729ED9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AF4BC44-C418-0B3F-1690-9221FC3CB9A8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AF4BC44-C418-0B3F-1690-9221FC3CB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492BE3-51FC-2BD4-5F47-04F05B41A72F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9396D0-269E-206B-7F37-62A336300F4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9396D0-269E-206B-7F37-62A336300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1515538-37E1-64DA-FA47-20AB01FF772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1515538-37E1-64DA-FA47-20AB01FF77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499FD1-19D2-AFA4-7679-ECC00B5FF28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0AED8-D880-73BF-A0C0-C5D27FE596D3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0AED8-D880-73BF-A0C0-C5D27FE5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AA5BEDC-3328-2556-A43F-F88CC4464FB0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1B0793-5D17-F762-9EF1-A9A657D2DA21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1B0793-5D17-F762-9EF1-A9A657D2D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CAC355-F75A-6897-0971-262A346F535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CAC355-F75A-6897-0971-262A346F5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18A665-8AD0-0570-9AD5-41B3996BC335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718A665-8AD0-0570-9AD5-41B3996BC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777AFD8-0316-3DF0-A40B-3F8ADF25CB5A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46E4F-FE86-A4D4-012C-505319E13A13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5BE22-2BAD-0AF6-272A-E69D551A5F2B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BF4788-2440-7C5B-4650-E808827A33A6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8335-7990-B31E-83CD-383189A3C8D9}"/>
                  </a:ext>
                </a:extLst>
              </p:cNvPr>
              <p:cNvSpPr txBox="1"/>
              <p:nvPr/>
            </p:nvSpPr>
            <p:spPr>
              <a:xfrm>
                <a:off x="4900650" y="6187082"/>
                <a:ext cx="23907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PH" sz="25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C8335-7990-B31E-83CD-383189A3C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650" y="6187082"/>
                <a:ext cx="2390700" cy="477054"/>
              </a:xfrm>
              <a:prstGeom prst="rect">
                <a:avLst/>
              </a:prstGeom>
              <a:blipFill>
                <a:blip r:embed="rId23"/>
                <a:stretch>
                  <a:fillRect l="-510" r="-1786" b="-1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C9FC88-3DD5-0975-7581-FA156B03E06C}"/>
                  </a:ext>
                </a:extLst>
              </p:cNvPr>
              <p:cNvSpPr txBox="1"/>
              <p:nvPr/>
            </p:nvSpPr>
            <p:spPr>
              <a:xfrm>
                <a:off x="4127119" y="5624878"/>
                <a:ext cx="393776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𝑒𝑠𝑡𝑒𝑟𝑑𝑎𝑦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C9FC88-3DD5-0975-7581-FA156B03E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119" y="5624878"/>
                <a:ext cx="3937762" cy="477054"/>
              </a:xfrm>
              <a:prstGeom prst="rect">
                <a:avLst/>
              </a:prstGeom>
              <a:blipFill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379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C6197-AD35-6864-0DFF-7FAF7681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FB99CD0-40A0-371C-41E3-4BB9DF1F5548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FB99CD0-40A0-371C-41E3-4BB9DF1F5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A1825C47-105E-3002-C095-B9C36ABC5B2A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278571-CCF1-BD2C-CDA3-74D098DB8205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C597DB-BE0C-0DBC-2ED5-99412E18F1BC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438321-FE36-A191-30C7-F570F924FD8F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4C621-29CC-9584-08AF-C836E5B71DE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4C621-29CC-9584-08AF-C836E5B71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699D4D-528F-1DCD-93BF-66A813DC1526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699D4D-528F-1DCD-93BF-66A813DC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93A518B-4BC3-29D5-F6A5-BE46D4023CB4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93A518B-4BC3-29D5-F6A5-BE46D4023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488DC9-3219-4280-8549-EA3389789BDA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8E3A74-EB18-E3E4-6EF7-D7B154746BBD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8E3A74-EB18-E3E4-6EF7-D7B15474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CCB684F-D5DD-A6CB-16E6-4F2FF1F6A128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CCB684F-D5DD-A6CB-16E6-4F2FF1F6A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D057FE-FDFD-E52A-B5F1-7799637E70F9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46478-FDC2-A393-6F5D-B4AF069F254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46478-FDC2-A393-6F5D-B4AF069F2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AD5CBFE-8038-2484-5F39-015133E0000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510B4E5-9BFC-CDBF-3C81-ACC1033BA60F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CA508C-72EA-A369-3234-F98B4F298C35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CA508C-72EA-A369-3234-F98B4F298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81C34-E8D0-59C3-C433-C2F1D56457A1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81C34-E8D0-59C3-C433-C2F1D564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FFDFA-8C09-0450-E651-7431A01942A6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ABFFDFA-8C09-0450-E651-7431A0194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A70607-2A22-5D70-6FD3-B940C9C87C2A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A70607-2A22-5D70-6FD3-B940C9C87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9AE04F-B3E2-77D9-D222-0E81D42B433C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89AE04F-B3E2-77D9-D222-0E81D42B4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3098A4C-02BF-B92A-25EF-69370E9C82CF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FE2F75B-BCC4-EEE6-2577-8EDBC9197CB0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498326-5D1B-D5FB-0CB9-0039DC78BF8D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B7E876-7152-B3F0-6F8B-CB9B7D236B9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628BB4-6F2A-069A-3112-272E0BAEFAE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369A4-CD42-41F3-2DE5-D457E174D126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0C369A4-CD42-41F3-2DE5-D457E174D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C00FF8-B421-24ED-08A4-A3E1B1ACBD1D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C00FF8-B421-24ED-08A4-A3E1B1AC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92076E9-7F1E-6565-1762-AAA8FC8BE7B7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92076E9-7F1E-6565-1762-AAA8FC8BE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C67903-7B79-AFC5-B2F1-74501A09F0F9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E6EE5C-0EBE-626E-BEF6-EB87D9925E16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3E6EE5C-0EBE-626E-BEF6-EB87D9925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AF6271-E0BD-12F0-6ABD-BB042B751831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FAF6271-E0BD-12F0-6ABD-BB042B751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CCA03C-298B-36ED-EC40-5360ED9D0950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3F690E-238B-A22F-FA2A-FD5B6AE3E979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B3F690E-238B-A22F-FA2A-FD5B6AE3E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E8E1E93-4268-F596-D1AC-5D7CE031CB71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E151F3-2AFF-E652-ACD9-CB9366396DEE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E151F3-2AFF-E652-ACD9-CB9366396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28F9EA-ED84-A15E-1179-5036562FE6A7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228F9EA-ED84-A15E-1179-5036562FE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C58F8A-60FD-35AF-4C40-FE97CD5F56EB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C58F8A-60FD-35AF-4C40-FE97CD5F5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D9DF32-5543-2462-D304-B8B775B3C031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9E1B6-E93B-B6F3-E774-317DF4B1B5C6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145E3-BCB5-3E27-4C1E-B0CD9CC8C0FB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A3D3A-7DDA-1BA3-FF06-921DB1EFA448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D83C2-3FC0-866D-B262-A856313A1D69}"/>
                  </a:ext>
                </a:extLst>
              </p:cNvPr>
              <p:cNvSpPr txBox="1"/>
              <p:nvPr/>
            </p:nvSpPr>
            <p:spPr>
              <a:xfrm>
                <a:off x="4692272" y="6124804"/>
                <a:ext cx="280745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2D83C2-3FC0-866D-B262-A856313A1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272" y="6124804"/>
                <a:ext cx="2807456" cy="477054"/>
              </a:xfrm>
              <a:prstGeom prst="rect">
                <a:avLst/>
              </a:prstGeom>
              <a:blipFill>
                <a:blip r:embed="rId23"/>
                <a:stretch>
                  <a:fillRect l="-652" r="-435"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C7B2C6-294D-F911-E003-68CC6A003E75}"/>
                  </a:ext>
                </a:extLst>
              </p:cNvPr>
              <p:cNvSpPr txBox="1"/>
              <p:nvPr/>
            </p:nvSpPr>
            <p:spPr>
              <a:xfrm>
                <a:off x="4377151" y="5624878"/>
                <a:ext cx="343769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×1.8+0.00=0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C7B2C6-294D-F911-E003-68CC6A003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51" y="5624878"/>
                <a:ext cx="3437698" cy="477054"/>
              </a:xfrm>
              <a:prstGeom prst="rect">
                <a:avLst/>
              </a:prstGeom>
              <a:blipFill>
                <a:blip r:embed="rId24"/>
                <a:stretch>
                  <a:fillRect r="-532"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705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F129B-7B0D-6133-30B9-16E8B9EE4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7BF0E83-B8FC-8091-26DA-406CB426A68E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7BF0E83-B8FC-8091-26DA-406CB426A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3C2F4E4-EC3D-CD9B-C1C6-3435CE4D18DC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AE1E45-7834-21E8-D469-1783B85ACE1D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D4371D-D854-1646-6F4E-55229827874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3E6A83-D8A9-87B1-5069-63E8E4BE8DC3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853C4-F487-B349-30A8-F4DD6A2370C3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F853C4-F487-B349-30A8-F4DD6A237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FCBC-979B-3FE6-76D4-68374046808C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CFCBC-979B-3FE6-76D4-683740468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2D53283-A5C0-6595-B5BC-9471763A8309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2D53283-A5C0-6595-B5BC-9471763A8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DA4A2D-1764-270A-8A62-85E3B2F0041A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0FA415-6F02-97BD-46BF-B6475B3C84E9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0FA415-6F02-97BD-46BF-B6475B3C8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EF2A04-839E-3A9E-1E46-1926E20881DE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9EF2A04-839E-3A9E-1E46-1926E2088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F42BDA6-3EB6-2B4E-8425-8CB90491C008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807207-BBEE-EA09-7F42-18E66110ED56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807207-BBEE-EA09-7F42-18E66110E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9F62F5E-699B-CC76-DC39-3FE5D786FF9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0AAAAAE-5971-F976-2447-525331343C75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64998B-334D-A9BD-810D-53C2BFC9DE1E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64998B-334D-A9BD-810D-53C2BFC9D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EA1701-92BF-0459-13AA-D5B45B336956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EA1701-92BF-0459-13AA-D5B45B33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50D06E-80CC-5B8E-8C63-5F7F7427E2D5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C50D06E-80CC-5B8E-8C63-5F7F7427E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9FDE7-18F7-2666-FD06-B788A47DF6C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9FDE7-18F7-2666-FD06-B788A47DF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CC61EC-6976-49D5-F1E9-23B9162B1B56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CC61EC-6976-49D5-F1E9-23B9162B1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26BECFF5-0E09-4212-356F-2E1CB8B8257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0A3EFF-EB3F-519F-ABDA-CEA203C78703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F6715F-5CF5-66E2-DB7D-1DABA938A039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7367AE-A274-881F-BD7E-602DC448A0B3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46F3987-0E26-2854-A5CB-30156D03C241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C4F0E1-E98D-44C0-2D58-A91F2789CE33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C4F0E1-E98D-44C0-2D58-A91F2789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DA9126-D6AC-0C54-C54A-FFC1647B3F93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DA9126-D6AC-0C54-C54A-FFC1647B3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CD2CE5B-4C24-31BF-987C-64DA22E9F9E6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CD2CE5B-4C24-31BF-987C-64DA22E9F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FC0E9C-BF3E-400B-89A2-BEE78CD4F4B9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B07FAC-DF03-E998-9F57-303BEA4BD7A4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3B07FAC-DF03-E998-9F57-303BEA4BD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256DE83-E2A6-B2C7-5102-DDDCDA009CB3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256DE83-E2A6-B2C7-5102-DDDCDA009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2DEAB3-7F24-9BAA-81E9-5A1318851CE6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E11A53-7F6A-5356-6E41-106719610654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9E11A53-7F6A-5356-6E41-10671961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2B22A7FA-3848-8723-8B9B-0D0F5CC517A4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B9EF05-6BBE-848E-079E-5B42DDF7D8C6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B9EF05-6BBE-848E-079E-5B42DDF7D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5CBE6A-4DFB-3E45-E14B-F80A1CEAD705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5CBE6A-4DFB-3E45-E14B-F80A1CEAD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8D20D7-DE37-C8DA-E20F-61D96C00BB02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E8D20D7-DE37-C8DA-E20F-61D96C00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0A5465-B655-194F-AB2D-53AAC121F12C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1F74F-DBB3-EEF5-B269-69FA7AA151BE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56662-18FD-33EA-1415-B64AE17D0E17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E5DD0-881F-F211-A8D1-CA9F7575F274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30F4A74-823B-5C31-08CC-9D1D72090F17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9610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ABAD-D4DF-3DE7-4B9A-4C1743776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351F50-FFB0-3AAB-DF67-E3EE77268EC5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B351F50-FFB0-3AAB-DF67-E3EE77268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9928F19-1E55-7C3B-1A4A-E28F04908C2F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02E284-AC61-BA8C-C831-E648723BB6C7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958688-6CA4-96A8-2C0B-FF68E533650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D10518-64C2-6D37-F03F-0B8FA0E0B17A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A4824A-E7A1-E9B9-EE23-D9CF955703D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A4824A-E7A1-E9B9-EE23-D9CF95570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AC3797-7F21-9C21-DC71-B5519C2E3418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AC3797-7F21-9C21-DC71-B5519C2E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EA29FC-8287-4495-328D-885C3298AF0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EA29FC-8287-4495-328D-885C3298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A62BBD-DAD4-C209-A65E-A429D7DF0034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0EFDB-3E31-5010-574B-14D58AE93BE7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E0EFDB-3E31-5010-574B-14D58AE9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B157AB8-4CEC-0A4A-050F-3E8812E82DCF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B157AB8-4CEC-0A4A-050F-3E8812E82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4E16B7-E6C2-517E-E6E2-DCA4161B29E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07A68-0831-CF4E-4C43-04AF558567F3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607A68-0831-CF4E-4C43-04AF55856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1FE1CB2-7A1A-5995-9BA1-0DF9F9F8B4A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7DD7C46-AF47-1B2E-9DC4-BADA9FBBA20D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02EBDA-6726-58AA-0F5A-FC63587F087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02EBDA-6726-58AA-0F5A-FC63587F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200F9A-FA7C-4350-8F9F-88019BF46A92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200F9A-FA7C-4350-8F9F-88019BF46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22E500-5B1D-E85E-2ABE-04DDA085D412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22E500-5B1D-E85E-2ABE-04DDA085D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A03E53-6DA9-4C6F-68D1-D2BD2B5D3D6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A03E53-6DA9-4C6F-68D1-D2BD2B5D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83AAB4-3DEE-9216-FAF1-A283C89A75A2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83AAB4-3DEE-9216-FAF1-A283C89A7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6BD3E6EB-E8F5-58EF-4702-D2FA4D9472C9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0A3571C-46E4-900B-64A9-A4793D3B1841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921DA5C-693A-26E6-F7B1-10FFE2D122A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CCBFD3-452D-F24B-83A0-259805E0C618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09FBF84-103F-DB23-B783-0849B0B88226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CC9A8B-17AB-C96A-CC14-1A46C2A04FB3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2CC9A8B-17AB-C96A-CC14-1A46C2A04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553B90-0BFB-A085-8A04-ECC48E9A0226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553B90-0BFB-A085-8A04-ECC48E9A0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362E945-FD98-1D4A-4B41-10D76C6D869B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362E945-FD98-1D4A-4B41-10D76C6D8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2CDE4F7-FAF7-19D5-720E-2AF56C680863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02DD2F-1D8A-1973-9898-D47986399C16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102DD2F-1D8A-1973-9898-D47986399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6FCEF7-C8DF-1588-913B-476822F0B581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B6FCEF7-C8DF-1588-913B-476822F0B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339A70-4B5D-A4C2-A04B-C8C79685FF2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5BFF18-60E2-8A83-47C8-FB042F0CF49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5BFF18-60E2-8A83-47C8-FB042F0CF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02856556-E805-F1A1-C8AD-6C0EB7067557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0ECA5-B1CA-8A0A-EC92-9A1F1E4E6307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B0ECA5-B1CA-8A0A-EC92-9A1F1E4E6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CB41BE8-DB27-1478-107D-A54078102173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CB41BE8-DB27-1478-107D-A54078102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DD9BA6-37CF-B9B1-F4D8-E1643786E931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DD9BA6-37CF-B9B1-F4D8-E1643786E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0CE1CD-ADF7-6184-091A-48853134469A}"/>
                  </a:ext>
                </a:extLst>
              </p:cNvPr>
              <p:cNvSpPr txBox="1"/>
              <p:nvPr/>
            </p:nvSpPr>
            <p:spPr>
              <a:xfrm>
                <a:off x="4648963" y="5624974"/>
                <a:ext cx="289407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0CE1CD-ADF7-6184-091A-488531344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963" y="5624974"/>
                <a:ext cx="2894074" cy="477054"/>
              </a:xfrm>
              <a:prstGeom prst="rect">
                <a:avLst/>
              </a:prstGeom>
              <a:blipFill>
                <a:blip r:embed="rId23"/>
                <a:stretch>
                  <a:fillRect t="-5128" b="-897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19E11A-09BF-5715-F72F-A2ECC82494C2}"/>
                  </a:ext>
                </a:extLst>
              </p:cNvPr>
              <p:cNvSpPr txBox="1"/>
              <p:nvPr/>
            </p:nvSpPr>
            <p:spPr>
              <a:xfrm>
                <a:off x="4434740" y="6200113"/>
                <a:ext cx="3322519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×1.1+0.0=0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19E11A-09BF-5715-F72F-A2ECC824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740" y="6200113"/>
                <a:ext cx="3322519" cy="477054"/>
              </a:xfrm>
              <a:prstGeom prst="rect">
                <a:avLst/>
              </a:prstGeom>
              <a:blipFill>
                <a:blip r:embed="rId24"/>
                <a:stretch>
                  <a:fillRect t="-1190" b="-595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31DABCF-5C56-FCA0-CDB4-51B803F2031D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B773F-5AC8-72ED-01F6-282845EDB27F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7771CC-6F71-0865-B861-A9F28C0C5571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5C7477-416A-26D0-B9FA-A42603483B81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330ADD0-2973-FFC7-230C-2EC021E8280C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807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15A4A-9618-983F-68B5-B3BCF0A6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6149-27CA-8819-73F6-5C69AF27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Characteristics of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739B-41A8-5CD3-36FD-5E7B008D9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rgbClr val="002060"/>
                </a:solidFill>
              </a:rPr>
              <a:t>Order</a:t>
            </a:r>
          </a:p>
          <a:p>
            <a:pPr marL="0" indent="0">
              <a:buNone/>
            </a:pPr>
            <a:r>
              <a:rPr lang="en-PH" dirty="0"/>
              <a:t>The arrangement of elements is important. </a:t>
            </a:r>
            <a:r>
              <a:rPr lang="en-PH" b="1" dirty="0">
                <a:solidFill>
                  <a:srgbClr val="002060"/>
                </a:solidFill>
              </a:rPr>
              <a:t>Changing order of elements can lead to different meanings or interpretations</a:t>
            </a:r>
            <a:r>
              <a:rPr lang="en-PH" dirty="0"/>
              <a:t>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For example, in NLP, the order of words in a sentence conveys the sentence’s meaning.</a:t>
            </a:r>
          </a:p>
          <a:p>
            <a:pPr marL="0" indent="0">
              <a:buNone/>
            </a:pP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50595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7D56A-187F-8036-BAF3-303ECC262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A998C7D-D43A-9AD3-4513-2FAB08E3E917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A998C7D-D43A-9AD3-4513-2FAB08E3E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1CA529A-D603-6892-C356-A728053F55D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9460E4-D31E-8BDD-E168-A598FEC44093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94807A-8B4E-AB54-7A3C-A8D2ACC4EA1B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9BCB61-106E-4087-5D1C-232783BB5400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12D85-2BB0-8D18-6C50-07525CE6529B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12D85-2BB0-8D18-6C50-07525CE65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1C00F5-4DA6-6AAB-5A71-8A559880150A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1C00F5-4DA6-6AAB-5A71-8A5598801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3CA8D06-BD0F-4F34-7270-E06885E1F53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3CA8D06-BD0F-4F34-7270-E06885E1F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B90405-06E1-535A-FA50-85598A1C16E2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F018D3-993C-A947-1C34-88C99E9A8547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DF018D3-993C-A947-1C34-88C99E9A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5D9C35C-F843-FE48-AD5D-F689BC7C0671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5D9C35C-F843-FE48-AD5D-F689BC7C06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4EA73E-03FF-A118-58CA-3638170CEEC1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42798-DBDB-EF4B-E9AF-F8249649439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A42798-DBDB-EF4B-E9AF-F8249649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0D57CAA-3A2C-5A1B-2A03-BC7122C5AE7C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C6AF62F-B5FD-493A-49CF-B482A1B3FB0D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284151-EF79-057F-AB7B-5660614552C8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284151-EF79-057F-AB7B-566061455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08610C-6A7F-F8D6-6B2A-C34C87E8A64A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08610C-6A7F-F8D6-6B2A-C34C87E8A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26DB3-95C3-3418-A173-5EAEE0D975E2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A626DB3-95C3-3418-A173-5EAEE0D97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AC44AD-2E76-090E-0B6D-F8FCACEC03BA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AC44AD-2E76-090E-0B6D-F8FCACEC0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64BEE-44F3-28F3-B96E-313CBCABCF99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8D64BEE-44F3-28F3-B96E-313CBCABC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D12CC294-E044-7066-7C1A-90AE9E309AD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21F1F2F-A445-0934-D95C-C8B5C1A2432A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42E9A8-EDA0-0DCF-876A-29DE9896587A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AB2E6F-5953-89D4-9DDC-D043468A4BC0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D36DD0-9DDB-E81C-9984-6553464C9AD4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CEFC08-A7FC-5131-BA87-59408839D1F6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CEFC08-A7FC-5131-BA87-59408839D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9CFAF-AEC7-8B4C-EE74-F86810CE5A69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99CFAF-AEC7-8B4C-EE74-F86810CE5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4CC92C-42A1-3ADF-9D5B-1AFD1E590792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4CC92C-42A1-3ADF-9D5B-1AFD1E590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585529-C002-83B1-9133-728F2AA8794B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294FC8-CE7E-A009-33A6-0F696EF5B527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294FC8-CE7E-A009-33A6-0F696EF5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4855E6F-179C-CC14-DC2E-34263865AD77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4855E6F-179C-CC14-DC2E-34263865A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C715E3-F4B5-FBEC-899E-A679A5BD4BA6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2CF026-39DF-4DB2-5901-27884A2E023A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2CF026-39DF-4DB2-5901-27884A2E0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62A00CA-44AF-4DBF-8FDB-7A0723C52524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2AE27A-0FBD-30AA-C499-1B19E508F379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F2AE27A-0FBD-30AA-C499-1B19E508F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F4658C-795E-C1F6-43D4-0CE6D242A287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6F4658C-795E-C1F6-43D4-0CE6D242A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5E19A2-7019-095A-1C1E-B0D9993A5258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5E19A2-7019-095A-1C1E-B0D9993A5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57852-A64E-A575-A2CA-59E014B74332}"/>
                  </a:ext>
                </a:extLst>
              </p:cNvPr>
              <p:cNvSpPr txBox="1"/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57852-A64E-A575-A2CA-59E014B74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blipFill>
                <a:blip r:embed="rId23"/>
                <a:stretch>
                  <a:fillRect t="-1190" r="-7968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FCC65A7-6E9C-B474-6253-F809CEB2AD4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7E354-415E-2A49-C025-342B3EA5FE55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10615-9EB6-3DC0-4458-A2CE5D405B00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71823B-EE2A-2027-D3A8-0AAE6F92F3BB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B95F115-612D-D33B-01AB-9F606F063169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F10D2-3DF6-233F-D34F-BF5B65D80571}"/>
              </a:ext>
            </a:extLst>
          </p:cNvPr>
          <p:cNvSpPr txBox="1"/>
          <p:nvPr/>
        </p:nvSpPr>
        <p:spPr>
          <a:xfrm>
            <a:off x="1935439" y="5906140"/>
            <a:ext cx="68799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get the predicted value for today’s stock price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624156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3670-6771-4C13-2FA2-9EC3D2EE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B8A7DA7-196F-B2FF-3059-09D0D22B61FF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B8A7DA7-196F-B2FF-3059-09D0D22B6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BDADF5D-3725-0512-B2E7-BE1D455DFA65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97CCBF-5242-940C-B86B-7E941DAE4675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883C3B-A163-728F-C0B9-F2306E82EC18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F63E7C-A612-48D1-888F-D06A47BFB48A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AAE7BB-4A09-2554-47BB-64085F4FFFB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AAE7BB-4A09-2554-47BB-64085F4FF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4C49C5-2877-3349-CFA1-9A69BFDB3507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4C49C5-2877-3349-CFA1-9A69BFDB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26D018-CEEA-9731-EE05-15A0859E2515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026D018-CEEA-9731-EE05-15A0859E2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DF9741-6B37-69CA-CCD6-DE124B836627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4F146-71DF-3CB8-1E7A-4036EF4880B4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C4F146-71DF-3CB8-1E7A-4036EF488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D76ACD-DD6E-18BF-AABA-D9C5D570B7A8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5D76ACD-DD6E-18BF-AABA-D9C5D570B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D0ED71-D990-CC40-1677-1E5F2639541E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95DDB7-4991-C6C6-6384-9953C28E4ED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95DDB7-4991-C6C6-6384-9953C28E4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FACFCA7-82B7-6210-C744-47CCAB9B029B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3B94DB7-B793-C845-20D8-B98C89FD263D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1929E-AE33-2B4D-61BA-2793EDEAB873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1929E-AE33-2B4D-61BA-2793EDEAB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26E4F2-15A3-4B77-8479-62BFD33897C6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26E4F2-15A3-4B77-8479-62BFD3389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14B6DF-6B3A-CE85-674A-7A9D597148EE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14B6DF-6B3A-CE85-674A-7A9D59714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5E7D0-80F6-B361-4376-C1528D7AA26F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CA5E7D0-80F6-B361-4376-C1528D7AA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BEDB1F-D448-DCBE-3FD9-2663686F0C01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BEDB1F-D448-DCBE-3FD9-2663686F0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09A632BA-059C-3042-E26C-26DB42F9CDDC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533CAB7-172F-D212-ADA5-581560CD2BED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2C2A8A9-03F3-2DDE-B13C-F4497E0793C9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9E10D7F-8CB0-3BA5-F32C-2C604537D888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835D1A-5A40-D041-779C-CAA6EF90AA7A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379232-D81D-45DF-62C3-6D88C2798285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379232-D81D-45DF-62C3-6D88C2798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B242A6-711A-636C-D6D5-E9B2FCD87F6D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8B242A6-711A-636C-D6D5-E9B2FCD8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6DA9778-2E73-F5B1-3125-71873DBE37A9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66DA9778-2E73-F5B1-3125-71873DBE3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C0C544-F42D-EDD1-4069-8C33A3286149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C09D40-F193-1423-F65C-D9E94842DB51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8C09D40-F193-1423-F65C-D9E94842D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FC48684-6CAB-E0BD-A103-A01B13F3DC0E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FC48684-6CAB-E0BD-A103-A01B13F3D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F4D736-90AA-33FD-63B2-32B64F6FB3D3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CF98A8-A4C2-DF4A-D41B-D2C28E6879F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CF98A8-A4C2-DF4A-D41B-D2C28E687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E6844EA-C643-A45E-397A-6364A7DD9B28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E04385-5820-F8E4-E76B-85F556757EDA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1E04385-5820-F8E4-E76B-85F556757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F092C3-9050-5849-D090-DF43D806BD5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4F092C3-9050-5849-D090-DF43D806B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594BCE-F3AD-EC74-7E70-CE2ECC6B6E4C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594BCE-F3AD-EC74-7E70-CE2ECC6B6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2669912-09E9-F11C-97BC-8582BCEA8E7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CF50E-7B66-0A81-B810-BBCC330A3AE9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61AB0-22E3-4CE7-DFC3-8904D4EB29EE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5A8DA8-7AC9-244E-F82A-631541F030DF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06809E3-51B2-C221-3107-D2AAA14C415C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4D06-A0E4-614D-CB97-0F6CEFD40CF5}"/>
              </a:ext>
            </a:extLst>
          </p:cNvPr>
          <p:cNvSpPr txBox="1"/>
          <p:nvPr/>
        </p:nvSpPr>
        <p:spPr>
          <a:xfrm>
            <a:off x="1600509" y="5906140"/>
            <a:ext cx="97366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However, </a:t>
            </a:r>
            <a:r>
              <a:rPr lang="en-US" sz="2500" b="1" dirty="0"/>
              <a:t>we are not interested in today’s predicted price </a:t>
            </a:r>
            <a:r>
              <a:rPr lang="en-US" sz="2500" dirty="0"/>
              <a:t>because we already have the actual value for today’s stock price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190849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DD411-E92A-4437-D9E2-CEAE38A2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4B839AF-17B2-07F4-8928-E4A22CF0E678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4B839AF-17B2-07F4-8928-E4A22CF0E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9D90A8B-C2E4-60AA-529C-B54DAD5D796C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D73F5A-D616-585E-5C6A-9BFE4BE09DF2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909B46-88D7-2A5D-AD52-10470ABFD2E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8FA43B-1E14-880D-2029-D0611C8DB1BC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04269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C2EB5-8FC6-D747-561A-240B5081C5B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1C2EB5-8FC6-D747-561A-240B5081C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851FA-64E3-3240-486B-2CA013391104}"/>
                  </a:ext>
                </a:extLst>
              </p:cNvPr>
              <p:cNvSpPr txBox="1"/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851FA-64E3-3240-486B-2CA013391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294634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1F0FDC-FAAF-915F-7551-EC882314817D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1F0FDC-FAAF-915F-7551-EC8823148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8FE566-C23E-467E-475D-FF27CF56B3F8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9F52CF-24D1-66FF-0339-E1E01AFA94AE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9F52CF-24D1-66FF-0339-E1E01AFA9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3236923-F6C5-8DAF-5BC4-C3173447679B}"/>
                  </a:ext>
                </a:extLst>
              </p:cNvPr>
              <p:cNvSpPr/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3236923-F6C5-8DAF-5BC4-C31734476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16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56CD67-0220-185F-24B0-F2AB7380CAEC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747AF5-B8F4-C8F3-080E-7C59218F87D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747AF5-B8F4-C8F3-080E-7C59218F8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047EF00-DF98-3DFD-4FC2-8EE198CED30F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8BDB4A5-01A6-D8B5-ED60-9FB8ADFF7471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9F477D-D7DB-D9E9-1F76-43FF2640F88E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9F477D-D7DB-D9E9-1F76-43FF2640F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C44A7-E7F5-85B5-7CB7-1E595D850934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1C44A7-E7F5-85B5-7CB7-1E595D850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6B7ED9-AC3D-1075-65BF-1A2FCCA0D6C8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6B7ED9-AC3D-1075-65BF-1A2FCCA0D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10747-A8FE-BE52-ED02-C684AA4E6909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10747-A8FE-BE52-ED02-C684AA4E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411DC0-B14D-F132-9FBB-760E71907B90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411DC0-B14D-F132-9FBB-760E7190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F4C139B-2A01-5CB1-3C07-A50299525EE3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8202171-281B-912B-1773-209A961837BF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68C6EE-DF9B-67C7-5256-9C8B7C6B872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8AE500-EE05-9E13-8672-80FEFAACF9F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08473B-1C8F-BC65-C281-BF480F8D779E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70C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A1BE87-152C-29FD-8015-F31FFA232C00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A1BE87-152C-29FD-8015-F31FFA232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89D077-6714-DCFA-541B-0B5248F4F5BC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89D077-6714-DCFA-541B-0B5248F4F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68381A4-C82F-1B55-D13C-B56B101F68B7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68381A4-C82F-1B55-D13C-B56B101F68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6B338C-03FD-5849-EC73-21C2A2848E74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36612-ADFC-8B7D-3916-4ECB0A7C3382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0836612-ADFC-8B7D-3916-4ECB0A7C3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051846A-BE3F-8DCC-8458-1745CF461AED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051846A-BE3F-8DCC-8458-1745CF461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70C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64CD426-49AA-2420-FE85-C610211305AA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AD2140-A878-3023-066D-B55C36BE30EC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8AD2140-A878-3023-066D-B55C36BE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43F7091-1346-7F68-E0C9-688AF9BE2BEA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EF4535-BF1F-C483-D3DE-F472D6CAC13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EF4535-BF1F-C483-D3DE-F472D6CAC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98ABED-71E8-A9BA-DE5A-175824DE33C4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F98ABED-71E8-A9BA-DE5A-175824DE3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C455CD-1F7E-B093-AA9E-2C78B863C326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C455CD-1F7E-B093-AA9E-2C78B863C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FCCE0F4-2EA7-3E6A-526C-F9562F4750AD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1C992-C519-5A26-97B4-210A450178B7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1966F-3656-9DAB-1216-A1145B936712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532229-160F-12EC-0563-55E9E7B679F3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DE63EBF-061C-9319-4DC8-406CBBCE0D89}"/>
              </a:ext>
            </a:extLst>
          </p:cNvPr>
          <p:cNvSpPr/>
          <p:nvPr/>
        </p:nvSpPr>
        <p:spPr>
          <a:xfrm>
            <a:off x="7974847" y="2244135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7103-A974-191D-D6F8-AAB778AAB070}"/>
              </a:ext>
            </a:extLst>
          </p:cNvPr>
          <p:cNvSpPr txBox="1"/>
          <p:nvPr/>
        </p:nvSpPr>
        <p:spPr>
          <a:xfrm>
            <a:off x="1600509" y="5906140"/>
            <a:ext cx="97366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Instead, we want to use both </a:t>
            </a:r>
            <a:r>
              <a:rPr lang="en-US" sz="2500" b="1" dirty="0"/>
              <a:t>yesterday</a:t>
            </a:r>
            <a:r>
              <a:rPr lang="en-US" sz="2500" dirty="0"/>
              <a:t> and </a:t>
            </a:r>
            <a:r>
              <a:rPr lang="en-US" sz="2500" b="1" dirty="0"/>
              <a:t>today’s value </a:t>
            </a:r>
            <a:r>
              <a:rPr lang="en-US" sz="2500" dirty="0"/>
              <a:t>to predict </a:t>
            </a:r>
            <a:r>
              <a:rPr lang="en-US" sz="2500" b="1" dirty="0"/>
              <a:t>tomorrow’s value. </a:t>
            </a:r>
            <a:r>
              <a:rPr lang="en-US" sz="2500" dirty="0"/>
              <a:t>So we can ignore it.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742025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BBB00-4BE0-251C-1DBC-2FE1532C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CF0EB84-F46F-5AF0-200E-4EC825EC3C65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CF0EB84-F46F-5AF0-200E-4EC825EC3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1D16527-9C58-2B08-8A68-A94860869F69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9A0554-6082-B74B-70A4-07E58CA52605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999950-DB36-6AD6-E09B-132BFB5EFEA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AAB4EE-EAB3-00C0-EBF0-3C1F8C302392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8EE7D9-D5E2-FAC4-8858-0104C9912E97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8EE7D9-D5E2-FAC4-8858-0104C991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C14FBD-6A29-C686-084F-7D5F7EFFFA9A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C14FBD-6A29-C686-084F-7D5F7EFF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9CC9D51-9EA9-A881-4202-6D0EC74C86B8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9CC9D51-9EA9-A881-4202-6D0EC74C8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9FB320-3B54-1D7C-6485-F617CD4D9EE0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85134C-FDA4-6364-CB96-F851197223CB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85134C-FDA4-6364-CB96-F85119722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EB98B47-339A-9AA9-8A28-B0D41E058E60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EB98B47-339A-9AA9-8A28-B0D41E058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27B8BD-13C7-4CEF-5A7E-502E13DFA68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F03AA-E0C3-01E3-78AF-05F34D4420EF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F03AA-E0C3-01E3-78AF-05F34D442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2A9F778-66C6-797A-5754-2B7BFDAAE97C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DED784F-8185-3470-C20D-D4ADBFF91024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B8588-717E-FC18-453D-9332A759CE6D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B8588-717E-FC18-453D-9332A759C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6C825A-12BC-D2CD-886C-E433C852940B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6C825A-12BC-D2CD-886C-E433C852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60912B-C653-A494-E06D-D06134120229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A60912B-C653-A494-E06D-D06134120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5E5B8-8A38-4ABB-D812-B91BC7614E2E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CF5E5B8-8A38-4ABB-D812-B91BC7614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F82468-6189-B6CB-D4F8-38577D0D2403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F82468-6189-B6CB-D4F8-38577D0D2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365E5-9D92-7B42-5FBB-6F0FBA0C1414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E365E5-9D92-7B42-5FBB-6F0FBA0C1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5DB416D7-E425-907E-1C84-257E344015EC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EFAAA0-B8D5-0F04-E22E-443AC804F85C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29AA10-677F-E6D8-9846-DF53563A7E3A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08E619-F4C7-10B5-0B6F-F33AEEC894E4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F6245D-0552-35D5-5045-C61E8608FB73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F6245D-0552-35D5-5045-C61E8608F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3B92B-739A-2106-6A15-2EEC0077AB56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3B92B-739A-2106-6A15-2EEC0077A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FF86B3-5EA0-6EF4-8B0D-9973CD2C0D33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BFF86B3-5EA0-6EF4-8B0D-9973CD2C0D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BB5C38-1850-65B1-6E3C-42C4942BBCAC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F10136-26D5-4BD2-8141-2BECA8DFB515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BF10136-26D5-4BD2-8141-2BECA8DFB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EDF82E-A6F0-A7CB-4579-DB04BC4FB401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EDF82E-A6F0-A7CB-4579-DB04BC4FB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1">
                    <a:shade val="15000"/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F07F75-4CE7-3E7D-E317-A5F8D06D2D4D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715CDC-23ED-5638-2B8B-E2F744AFD00E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715CDC-23ED-5638-2B8B-E2F744AF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BCAEAB5-C47B-9B88-955F-00D3EEC0ED28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4681A3-AB8F-15D8-93A8-CD05ED8F9784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E4681A3-AB8F-15D8-93A8-CD05ED8F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35AE86C-9716-48DA-A5D7-D0E842114B6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35AE86C-9716-48DA-A5D7-D0E842114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4F2C95-ABBD-ABC1-B80E-1F24A51139E9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4F2C95-ABBD-ABC1-B80E-1F24A5113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5123C5A-27A3-F7FC-73CC-02EEF53F7BEE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79E18-BC84-1935-FD94-873AC5B729C5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36532-1E0D-6E40-DEBF-C82F35D4B3F7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2FF66F-4E87-1BD1-1A5E-5171D5D67F90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Tomorrow’s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742F22-ADBF-1D2E-F385-F168542D5130}"/>
              </a:ext>
            </a:extLst>
          </p:cNvPr>
          <p:cNvSpPr txBox="1"/>
          <p:nvPr/>
        </p:nvSpPr>
        <p:spPr>
          <a:xfrm>
            <a:off x="2564846" y="5912695"/>
            <a:ext cx="77366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Now we put </a:t>
            </a:r>
            <a:r>
              <a:rPr lang="en-US" sz="2500" b="1" dirty="0"/>
              <a:t>today’s stock price </a:t>
            </a:r>
            <a:r>
              <a:rPr lang="en-US" sz="2500" dirty="0"/>
              <a:t>into the second input and do the math..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23554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5BCB7-D493-3ECA-9241-06FA9801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8FAEF18-3E3F-FD46-4132-2FD36A80EE17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8FAEF18-3E3F-FD46-4132-2FD36A80EE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E30911F8-CAB8-5410-4B20-362FA1E7F2C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3A3F42-469B-C34C-B499-6503064989A4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655C6E-ECB0-8AAF-ED9B-F87B25AD897A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5C002C-7804-D909-3A85-40A1D8BC65D1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444FB-3E8D-0512-DF94-0A045AA27025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444FB-3E8D-0512-DF94-0A045AA27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82436-286B-15B4-4775-4401BDC89EC1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782436-286B-15B4-4775-4401BDC89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4D26C3-FD5A-5258-FD2F-3B3129875D30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34D26C3-FD5A-5258-FD2F-3B3129875D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942D51-A448-0E04-9B67-EDB44079255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2982EA-82C5-E912-F675-E957965C4581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2982EA-82C5-E912-F675-E957965C4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226B86-F272-5875-5E92-44C4002FF799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B226B86-F272-5875-5E92-44C4002FF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DE4E9-7FF3-239D-2D65-C865F9DB1D12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90C5F-29DA-C54A-2634-49D445A63C54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A90C5F-29DA-C54A-2634-49D445A63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BFFA282-779A-3772-FD85-EF952F047B19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56ECF5C-153F-33DE-BF5A-4D9AFF01BB98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85B03D-A61C-F5C3-627F-7802747BB4FB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85B03D-A61C-F5C3-627F-7802747BB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8EA71-3BBB-6067-547A-4861276F9B53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C8EA71-3BBB-6067-547A-4861276F9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6FD50D-78D7-6391-E090-E720E20712D7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6FD50D-78D7-6391-E090-E720E207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7B0438-5B18-CC67-A4BA-7138140507B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7B0438-5B18-CC67-A4BA-71381405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2758B-B0F3-1B88-F0F6-122A7172EDB0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B2758B-B0F3-1B88-F0F6-122A7172E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4A720B8-1C89-5F6F-0440-A9977067186B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4A720B8-1C89-5F6F-0440-A99770671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3E22AD8F-4CDF-5356-7955-CCA9C1D230C9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429094-5BB4-825A-461F-BB25D3500248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2F158C-EE18-0D49-663C-37A9F46AB86A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DD7B2D-8E6B-766B-AD62-AA368B0D067A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E88B54-6770-B07F-82DD-561357CBDF4D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3E88B54-6770-B07F-82DD-561357CB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E40337-166C-BB99-C9FF-8F2613C9CEC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4E40337-166C-BB99-C9FF-8F2613C9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0F95FE-5AA1-CCEB-5822-6990134FCA4D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B0F95FE-5AA1-CCEB-5822-6990134FC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E0DA45-E61C-EA92-894A-1D8E31838E4A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1C5203-D551-B92D-93A1-DF994C0E87C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1C5203-D551-B92D-93A1-DF994C0E8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2F47E9-FBC0-C46F-73D5-68233CA39AFD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2F47E9-FBC0-C46F-73D5-68233CA39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BB20CE8-4AC8-C71D-E3D3-794584C373C8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B86BE5-B29F-81AC-9416-32DFC4A7EE02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FB86BE5-B29F-81AC-9416-32DFC4A7E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CE07C8F-47C5-B88A-F382-153D395A2577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8BA7D4-982A-8476-B0C2-CCEA21A56C5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8BA7D4-982A-8476-B0C2-CCEA21A56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BBC6BE-4AD8-4E79-11B8-405DDD692EA1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DBBC6BE-4AD8-4E79-11B8-405DDD692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DF58B4-241B-2317-999D-5F4167C2E8C1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DF58B4-241B-2317-999D-5F4167C2E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38FD2E-FB72-FCF3-DEC0-D2699A27E361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83E7B-FE69-8C28-8EAE-87152CA0DB19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062025-9C13-7406-4693-6F94445C3BBC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E28A0A-708C-73C6-C63C-96167593AD80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72446-1E35-1DAF-44B4-A6373BD01173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B34E6-5051-B6AB-A5FA-3C590A341E9C}"/>
              </a:ext>
            </a:extLst>
          </p:cNvPr>
          <p:cNvSpPr txBox="1"/>
          <p:nvPr/>
        </p:nvSpPr>
        <p:spPr>
          <a:xfrm>
            <a:off x="954968" y="5676109"/>
            <a:ext cx="11022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Remember that the  </a:t>
            </a:r>
            <a:r>
              <a:rPr lang="en-US" sz="2200" b="1" dirty="0">
                <a:solidFill>
                  <a:srgbClr val="00B0F0"/>
                </a:solidFill>
              </a:rPr>
              <a:t>feedback loop </a:t>
            </a:r>
            <a:r>
              <a:rPr lang="en-US" sz="2200" dirty="0"/>
              <a:t>serves as a connection between the first activation function and the second summation to allow both yesterday and today’s value to </a:t>
            </a:r>
            <a:r>
              <a:rPr lang="en-US" sz="2200" b="1" dirty="0"/>
              <a:t>influence the final output</a:t>
            </a:r>
            <a:r>
              <a:rPr lang="en-US" sz="2200" dirty="0"/>
              <a:t>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57690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3B0E4-418A-7084-8997-B3B2D02E6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28FB65-14F4-EB44-801D-E23376DF1839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28FB65-14F4-EB44-801D-E23376DF18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DCF72215-0A58-47F7-8C79-DE45B7165509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E36932-4627-825F-8901-7D54AF3A6068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D18A6B-A1AD-2FDA-F21C-97EF51D1A0E6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783F10-EF2F-9435-BE18-43CBEB52636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DA5398-59C2-D122-CF59-8F0EF6656356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DA5398-59C2-D122-CF59-8F0EF6656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28FB7-2B75-C1C1-0F39-2A4005123F48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28FB7-2B75-C1C1-0F39-2A4005123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D1B807-4C37-783C-1472-5E9D32BD8E3E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DD1B807-4C37-783C-1472-5E9D32BD8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F84351-71CE-D080-4774-057027F61C86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AD3C5F-9CEB-CEAC-F275-67529771228A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AD3C5F-9CEB-CEAC-F275-675297712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3A2B6B-1124-8AEC-4C4A-648CEEE95901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C3A2B6B-1124-8AEC-4C4A-648CEEE95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551988-DC1D-7633-9ED3-FE35408046C4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8EE3F-CD21-823F-EC59-9BE67746CAD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28EE3F-CD21-823F-EC59-9BE67746C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9A5BA98-59FF-EF91-22F2-572E91EC14A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921A1F3-B447-AD7B-7AAE-A3A291523305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6003BF-A8FF-D7E0-A765-9C3E33AAFA35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6003BF-A8FF-D7E0-A765-9C3E33AAF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4B092-0A17-6919-2D42-DD944AF9F4FC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64B092-0A17-6919-2D42-DD944AF9F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4444C1-8983-500B-2C7E-BF7F4808B8C7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4444C1-8983-500B-2C7E-BF7F4808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37B939-BE57-60CF-5136-CC87D77282BE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37B939-BE57-60CF-5136-CC87D7728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30584F-C659-70EF-706E-7D211DC205FA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30584F-C659-70EF-706E-7D211DC20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70F8422-AC9A-36DC-661F-283C771B130D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70F8422-AC9A-36DC-661F-283C771B13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BD699824-CE52-13F6-CAF3-823F39EAA2A6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FBB6B5C-0600-FCDF-9776-9B289AB212FA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E968E8-0B42-3991-A99E-0F9FADC20E35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2363B9-2793-7DBC-F5E1-BE0BD3D4F69F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D96A34-27E2-81BB-62ED-151C6A363096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D96A34-27E2-81BB-62ED-151C6A363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FFEBC-149F-13AA-A2FE-F63213A8F80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FFEBC-149F-13AA-A2FE-F63213A8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0645168-470D-DA6E-A6A9-AE0F8399192B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0645168-470D-DA6E-A6A9-AE0F83991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603AE5-0202-64BA-790A-67741E006576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67B1AA-3B51-4302-5640-D56779811DDE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67B1AA-3B51-4302-5640-D56779811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6EB44A-F298-654A-731D-49F1356220F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06EB44A-F298-654A-731D-49F135622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A217265-61F3-330D-B1D9-7AA8F5889684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C05ACB-A9E5-B3E4-2CF2-B6E0E870A6EF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C05ACB-A9E5-B3E4-2CF2-B6E0E870A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44A5C3AE-996B-54BB-DF79-831DC72E0AB1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F83B77-9C57-9BEC-55A4-08466B3FD4CE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F83B77-9C57-9BEC-55A4-08466B3F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D432F5-ADED-10E3-72A4-D50B5D4D87BE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D432F5-ADED-10E3-72A4-D50B5D4D8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686669-6A2E-DC19-F81D-FAE0CC5C6628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2686669-6A2E-DC19-F81D-FAE0CC5C6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D3451B9-B701-A630-EA5F-073CF0C2EEAD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B21B7-F1D3-1865-B69B-8539D237D162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491333-0246-264A-C675-04B0992A6D72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28615-20B3-A311-263F-302017CCE62A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E2484-144A-A726-6947-6730B0941C35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BD028-F8C1-E216-7A79-8D9F84417855}"/>
              </a:ext>
            </a:extLst>
          </p:cNvPr>
          <p:cNvSpPr txBox="1"/>
          <p:nvPr/>
        </p:nvSpPr>
        <p:spPr>
          <a:xfrm>
            <a:off x="4760889" y="5870307"/>
            <a:ext cx="26702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If we do the math…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5443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E49AB-5176-D868-A2A8-1DC794FD6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FB14373-7624-7868-0844-BD99F4C3290C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FB14373-7624-7868-0844-BD99F4C32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3893F3F-1811-21D9-E44E-D493B41D0762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B9B4437-3B64-518B-7A1F-59A7F1EA3EC9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7B5EE1-D4D3-6231-14E8-9B47FF5EBE4E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33E2D5-FE39-7BBA-CCBE-FDC74FCBC3C2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EBBAB-866E-1CF5-9138-763EBABF4763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2EBBAB-866E-1CF5-9138-763EBABF4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FDB332-DC8D-35E9-41CD-9910955D4171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FDB332-DC8D-35E9-41CD-9910955D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9C74563-B0FE-2319-E5C3-A5C49156BE50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9C74563-B0FE-2319-E5C3-A5C49156B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2350B6-FC60-C9D7-4F1C-0B7C3E4B6AC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743E70-2B4E-A11F-BF57-A41D2B69340F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743E70-2B4E-A11F-BF57-A41D2B693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DFC221-C37E-1D19-21AD-82D349EC834B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3DFC221-C37E-1D19-21AD-82D349EC8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5A90D6-D3BE-391F-3180-2D3E24BF5DDD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3C2AE-B043-0216-D5F2-960FEDB0189C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53C2AE-B043-0216-D5F2-960FEDB01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C84759-5550-DFA3-0A15-2E8D70C55164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66090DD-3840-89D9-031E-1CBF764625AE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91A7F-3FD3-7C04-F0AF-293269217147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791A7F-3FD3-7C04-F0AF-293269217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333" r="-14966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51675C-84D9-F775-02F3-6CD973755C29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51675C-84D9-F775-02F3-6CD97375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3104B2-A4BE-3D5A-3CD1-8A94C9A1A437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3104B2-A4BE-3D5A-3CD1-8A94C9A1A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F4AD8-C48D-36CE-08F5-EF67410E05FF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4F4AD8-C48D-36CE-08F5-EF67410E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C7E33-C38C-67EB-0869-B4BB4632E056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87C7E33-C38C-67EB-0869-B4BB4632E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B81E130-517E-7080-DEB8-2DEDF2BB802A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B81E130-517E-7080-DEB8-2DEDF2BB8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DA27AB34-84C5-2D07-0375-9BA85332E939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955AD0-654E-F5DF-A7D9-FB67589C0F14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B21F879-07D1-E7EB-0565-DBAE30E1D39E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173807-DC88-DF5D-6BA1-CBBFCAE490F8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13BB25-B4F7-16B3-4DF6-1FEDDF285ECC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13BB25-B4F7-16B3-4DF6-1FEDDF28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FC01C6-64F2-37EB-9502-EB0B0DD2AC0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FC01C6-64F2-37EB-9502-EB0B0DD2A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FB94BE-ACBC-99EB-86BF-FFD148D3B58C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9FB94BE-ACBC-99EB-86BF-FFD148D3B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AF654EF-4571-0DFB-85B8-1CC458633BBE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BFE2CB-E75E-FE20-2B4B-7D4FB9F1E1F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EBFE2CB-E75E-FE20-2B4B-7D4FB9F1E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409263-110D-EF88-2642-D5771A5B21FB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E409263-110D-EF88-2642-D5771A5B2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6583A8-4AB4-30E6-F6D2-B4204B4F0A11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D123F1-A67F-309B-3737-3B9DB309C3E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1D123F1-A67F-309B-3737-3B9DB309C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826E9EF-C618-C1DD-5A99-7FC3C1A9E57A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827B16B-E34B-D915-1855-3DEE5BE036B3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827B16B-E34B-D915-1855-3DEE5BE03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894797" cy="553998"/>
              </a:xfrm>
              <a:prstGeom prst="rect">
                <a:avLst/>
              </a:prstGeom>
              <a:blipFill>
                <a:blip r:embed="rId22"/>
                <a:stretch>
                  <a:fillRect t="-13187" r="-14966" b="-340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2464AE-8AEF-13C2-FEE9-6CCEAA72423C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22464AE-8AEF-13C2-FEE9-6CCEAA724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56011C-992E-6B74-3C87-19E54B2FA31C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56011C-992E-6B74-3C87-19E54B2FA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5D8239-59C1-614D-BADE-063A1B8A65F6}"/>
                  </a:ext>
                </a:extLst>
              </p:cNvPr>
              <p:cNvSpPr txBox="1"/>
              <p:nvPr/>
            </p:nvSpPr>
            <p:spPr>
              <a:xfrm>
                <a:off x="4887688" y="6135575"/>
                <a:ext cx="241662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PH" sz="25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15D8239-59C1-614D-BADE-063A1B8A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88" y="6135575"/>
                <a:ext cx="2416623" cy="477054"/>
              </a:xfrm>
              <a:prstGeom prst="rect">
                <a:avLst/>
              </a:prstGeom>
              <a:blipFill>
                <a:blip r:embed="rId25"/>
                <a:stretch>
                  <a:fillRect r="-1515" b="-151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CE7250-68E7-A7A4-285D-31E65B2D6E28}"/>
                  </a:ext>
                </a:extLst>
              </p:cNvPr>
              <p:cNvSpPr txBox="1"/>
              <p:nvPr/>
            </p:nvSpPr>
            <p:spPr>
              <a:xfrm>
                <a:off x="3594017" y="5563238"/>
                <a:ext cx="492133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𝑇𝑜𝑑𝑎𝑦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ECE7250-68E7-A7A4-285D-31E65B2D6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017" y="5563238"/>
                <a:ext cx="4921333" cy="477054"/>
              </a:xfrm>
              <a:prstGeom prst="rect">
                <a:avLst/>
              </a:prstGeom>
              <a:blipFill>
                <a:blip r:embed="rId2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FC293B-D1E7-23A1-D76F-895B86BE93E6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79FE7-321E-5124-013B-40B829A9D93A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EAD1DA-2ED6-DC7A-74EA-07FC82F069F3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5A8948-0E24-3703-29FC-819D242095A3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49CB49-6DA6-8AF4-0DCB-EDC220C7D0BD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708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686D2-595A-DC32-EE5D-38D006FCB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7859417-2FF0-B79A-6359-D1B17F14E901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7859417-2FF0-B79A-6359-D1B17F14E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021322E3-1B7B-85A0-FC8A-A8BF043E2046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EA4B25-4640-0AC1-E946-CF43E47FC689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08CD06-03DA-EA08-4AC3-1A68BA5F3B6C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9BA4A5-5876-7F54-B55B-46528819739D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B29F95-FEE3-0E07-6719-3290117F1BDE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B29F95-FEE3-0E07-6719-3290117F1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E72532-8E07-CB84-E72F-CAA0C2D08EC6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E72532-8E07-CB84-E72F-CAA0C2D08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0BE956-249A-324E-0027-D1B308230B8C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00BE956-249A-324E-0027-D1B308230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5468F-DCE5-D66C-4026-8EF410DF3E79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CF7314-BF0F-EE98-C8FF-EDFA4B1E853E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CF7314-BF0F-EE98-C8FF-EDFA4B1E8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29CF477-2578-644C-D1D4-5625D7400DF0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29CF477-2578-644C-D1D4-5625D7400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63E5E7-76DC-BA4A-7D7E-90229EFCCD2A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431999-0536-F593-664F-E0095777E2F3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431999-0536-F593-664F-E0095777E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26D654-F750-2841-8F44-9C3BB90BE467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E1DFC24-A67A-7DC1-C604-D0F65BDDBC73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718949-3742-4367-8B03-5E362A47A9C9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718949-3742-4367-8B03-5E362A47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50DE5-5BAE-81BF-43AF-0574BD39DCC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150DE5-5BAE-81BF-43AF-0574BD39D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D5531-9C5A-B750-CF6D-ACCA97552A70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2D5531-9C5A-B750-CF6D-ACCA97552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07EB43-8D5D-58ED-4274-898F393F202B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07EB43-8D5D-58ED-4274-898F393F2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0AA623-5CE5-0FD1-240E-4D18F7A1C16A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20AA623-5CE5-0FD1-240E-4D18F7A1C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AD6D10D-ECD9-7249-89B3-6577A42AB8AC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AD6D10D-ECD9-7249-89B3-6577A42AB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459F8112-41D4-2260-9F63-894B443B4180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A807C5-7795-683D-0E07-964D3DC3B11F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681619-62DD-040B-45B7-0EF67B5E80F3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9BC24A-2674-C4EF-5FFD-86A08EA09C74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04B3D-C9F8-B2F0-50F3-498C02340661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04B3D-C9F8-B2F0-50F3-498C02340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C94EE-B251-A414-B48E-754739DCF3B1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09C94EE-B251-A414-B48E-754739DCF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24E1EE-4ABF-2076-05AA-A01CFDB7001D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024E1EE-4ABF-2076-05AA-A01CFDB70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44EA6C-FB5D-B37C-5A86-CC3776ABAC86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5A0C0D-3B77-9D7B-EC66-ABA345A1F30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5A0C0D-3B77-9D7B-EC66-ABA345A1F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57D47C4-6D72-6158-FD73-A3B73C31B2EA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57D47C4-6D72-6158-FD73-A3B73C31B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37F1CD-8CD6-D1E0-1AFD-DD9F1DFDC237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7914D9-0612-D982-65B3-351D5F13D567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7914D9-0612-D982-65B3-351D5F13D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E7120A35-A5EB-2F2C-4A25-F860FB102F00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16CB50-2D32-F9AF-4471-7A3F41837FBD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16CB50-2D32-F9AF-4471-7A3F41837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732240-AD93-C633-F6FB-3FC7549EEA54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6732240-AD93-C633-F6FB-3FC7549EE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B8057-A8CE-E66D-EA6B-3283249C09BC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21B8057-A8CE-E66D-EA6B-3283249C0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7A5B52-8BFB-177B-26C0-F570C2AD6E5D}"/>
                  </a:ext>
                </a:extLst>
              </p:cNvPr>
              <p:cNvSpPr txBox="1"/>
              <p:nvPr/>
            </p:nvSpPr>
            <p:spPr>
              <a:xfrm>
                <a:off x="4887688" y="6135575"/>
                <a:ext cx="3356200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0,0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.9</m:t>
                              </m:r>
                            </m:e>
                          </m:d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7A5B52-8BFB-177B-26C0-F570C2AD6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88" y="6135575"/>
                <a:ext cx="3356200" cy="477054"/>
              </a:xfrm>
              <a:prstGeom prst="rect">
                <a:avLst/>
              </a:prstGeom>
              <a:blipFill>
                <a:blip r:embed="rId2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1EEFC7-0D7F-A567-F544-C70409BE7E3F}"/>
                  </a:ext>
                </a:extLst>
              </p:cNvPr>
              <p:cNvSpPr txBox="1"/>
              <p:nvPr/>
            </p:nvSpPr>
            <p:spPr>
              <a:xfrm>
                <a:off x="3364706" y="5563238"/>
                <a:ext cx="577929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×1.8+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0×−0.5</m:t>
                          </m:r>
                        </m:e>
                      </m:d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+0.00=0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1EEFC7-0D7F-A567-F544-C70409BE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706" y="5563238"/>
                <a:ext cx="5779293" cy="477054"/>
              </a:xfrm>
              <a:prstGeom prst="rect">
                <a:avLst/>
              </a:prstGeom>
              <a:blipFill>
                <a:blip r:embed="rId26"/>
                <a:stretch>
                  <a:fillRect r="-211" b="-25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3C611BB-992A-FFE5-67E2-7D1DE38AE386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53E35-E3A5-2F8D-C0F6-F521D1D69451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557E502-C880-1EA6-686C-8F9E3B9D91C9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1864A6-1461-2E9F-4A6D-9754E5F6716D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CCAB5-E85D-D7B8-475D-FE3317276916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663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2F75-BFFF-52B2-370E-DE3848D1F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66F629-74BA-6EB1-2C6A-92840FAEA1EB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266F629-74BA-6EB1-2C6A-92840FAEA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0424F7E-4AC8-9F88-AD5E-89C11A2E1F7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4312AF-516B-4CB4-DE53-F5004631E4D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b="1" dirty="0"/>
              <a:t>0</a:t>
            </a:r>
            <a:r>
              <a:rPr lang="en-PH" sz="2500" b="1" dirty="0">
                <a:solidFill>
                  <a:schemeClr val="tx1"/>
                </a:solidFill>
              </a:rPr>
              <a:t>0</a:t>
            </a:r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28EAF7-EBD6-1D16-224F-E3CC7543B045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C5A925-2882-35B8-E200-7347C2BAEEF6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E3C8F1-E54B-3C2E-0B55-C7DBDE24B6F4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E3C8F1-E54B-3C2E-0B55-C7DBDE24B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AF014-BD1E-B420-8335-1642E8BDE81A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3AF014-BD1E-B420-8335-1642E8BDE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B19B851-2C52-D9E0-221D-A9BDFD31ECA6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B19B851-2C52-D9E0-221D-A9BDFD31E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F4CFCC-9EFA-DF78-4D07-D73DCD7EE82E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138634-85E3-132A-AC31-499F20D52F76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138634-85E3-132A-AC31-499F20D52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4BA69F-4D24-4496-3A78-98CD29AA4ED2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4BA69F-4D24-4496-3A78-98CD29AA4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BC52C3-82BB-2CCE-59D3-B09E86C7B414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0FA835-A8CA-08C1-FFD4-826D4B3FB98D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0FA835-A8CA-08C1-FFD4-826D4B3FB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7EFC624-6CC7-1438-C620-C08DB5BB1BB8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FA14F26-5EC0-2A3F-D6BB-F6458D332F11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F5D78A-2A03-6149-7664-D0C4AD40A951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F5D78A-2A03-6149-7664-D0C4AD40A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333" r="-14966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F6D7EB-31A2-549A-0219-A79D47D9A19E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9F6D7EB-31A2-549A-0219-A79D47D9A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E92189-3DF7-C940-186E-C726C8CA58E4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8E92189-3DF7-C940-186E-C726C8CA5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522E92-9DC8-5762-89F5-23CAC749C36B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522E92-9DC8-5762-89F5-23CAC749C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FBEDB3-6B12-EBA1-4AC0-04FCD5E286F7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FBEDB3-6B12-EBA1-4AC0-04FCD5E28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C0F6C75-8A3B-085F-8E32-CF1DCBE2CFEF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C0F6C75-8A3B-085F-8E32-CF1DCBE2C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CBA94C9B-16B4-4063-7C4A-703DD909D64D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E6570E-BF9B-5B75-C82B-2A1391F2E5F6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1D4263-EAD9-C061-A777-304B48DC43C9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3489F1-D552-8DC0-681C-FDBFF2E2C21A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1E5DFE-9A61-6EF7-7066-C09C631916CA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1E5DFE-9A61-6EF7-7066-C09C63191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7B19A1-65E0-6CE9-0DBE-10AA8683A251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7B19A1-65E0-6CE9-0DBE-10AA8683A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EC4428-7FC6-8C9F-5859-40154F738291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EC4428-7FC6-8C9F-5859-40154F738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A69E79-B24B-2825-E44B-25394E766353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32DFB-3988-C88A-2FD2-95D591CA2F0D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32DFB-3988-C88A-2FD2-95D591CA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D038230-F243-8853-BFD4-475291B5DBDE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D038230-F243-8853-BFD4-475291B5DB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6F79A2-767D-1376-2F82-8147001AE040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EF9AE-A4D4-2992-CC24-CAE517B3CCAD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8EF9AE-A4D4-2992-CC24-CAE517B3C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F3069456-3839-E1EC-182E-9F4FF6EC6814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9BDBA5-592D-4110-5DDB-A8489CC9F795}"/>
                  </a:ext>
                </a:extLst>
              </p:cNvPr>
              <p:cNvSpPr txBox="1"/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D9BDBA5-592D-4110-5DDB-A8489CC9F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F05DD1-706E-73D1-B71F-F9F8FE6E80AD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2F05DD1-706E-73D1-B71F-F9F8FE6E8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18C65A-5AE8-5BDF-773D-C426F46D8EB9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18C65A-5AE8-5BDF-773D-C426F46D8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E09350-54A1-D5CE-4FDF-59A103F93271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E09350-54A1-D5CE-4FDF-59A103F93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96D1FF-3175-4C81-0E91-E45186564257}"/>
                  </a:ext>
                </a:extLst>
              </p:cNvPr>
              <p:cNvSpPr txBox="1"/>
              <p:nvPr/>
            </p:nvSpPr>
            <p:spPr>
              <a:xfrm>
                <a:off x="4875183" y="5596950"/>
                <a:ext cx="289407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196D1FF-3175-4C81-0E91-E4518656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83" y="5596950"/>
                <a:ext cx="2894074" cy="477054"/>
              </a:xfrm>
              <a:prstGeom prst="rect">
                <a:avLst/>
              </a:prstGeom>
              <a:blipFill>
                <a:blip r:embed="rId26"/>
                <a:stretch>
                  <a:fillRect t="-5128" b="-102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ABC2B-606D-469F-D73E-7358A9E3541A}"/>
                  </a:ext>
                </a:extLst>
              </p:cNvPr>
              <p:cNvSpPr txBox="1"/>
              <p:nvPr/>
            </p:nvSpPr>
            <p:spPr>
              <a:xfrm>
                <a:off x="4875181" y="6219143"/>
                <a:ext cx="4391931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×1.1+0.0=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.99=1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ABC2B-606D-469F-D73E-7358A9E35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81" y="6219143"/>
                <a:ext cx="4391931" cy="477054"/>
              </a:xfrm>
              <a:prstGeom prst="rect">
                <a:avLst/>
              </a:prstGeom>
              <a:blipFill>
                <a:blip r:embed="rId27"/>
                <a:stretch>
                  <a:fillRect t="-1190" b="-595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8DE61D-49A9-9728-0ACB-8255D1652373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CBBB9-0CC9-4FF2-8D92-8A16A547F0F4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497A903-F36C-6FB5-E6FF-B4DA143310DA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F15928-1C1C-CC89-69A5-0EC136F0D010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67483-4EFA-07A3-B3FB-C0009F8C83DA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18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A740B-FDC6-88B7-FFE8-185CD1110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8AC2EF-6012-DAC6-B977-AB181C727854}"/>
                  </a:ext>
                </a:extLst>
              </p:cNvPr>
              <p:cNvSpPr/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28AC2EF-6012-DAC6-B977-AB181C727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48" y="1345348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235C962-D13A-BA97-C929-46A78A581FFE}"/>
              </a:ext>
            </a:extLst>
          </p:cNvPr>
          <p:cNvSpPr/>
          <p:nvPr/>
        </p:nvSpPr>
        <p:spPr>
          <a:xfrm>
            <a:off x="5959928" y="1355574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5EC2EF-48DC-B839-F46C-DFD0B5F231CC}"/>
              </a:ext>
            </a:extLst>
          </p:cNvPr>
          <p:cNvSpPr/>
          <p:nvPr/>
        </p:nvSpPr>
        <p:spPr>
          <a:xfrm>
            <a:off x="10190441" y="134534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b="1" dirty="0"/>
              <a:t>0</a:t>
            </a:r>
            <a:r>
              <a:rPr lang="en-PH" sz="2500" b="1" dirty="0">
                <a:solidFill>
                  <a:schemeClr val="tx1"/>
                </a:solidFill>
              </a:rPr>
              <a:t>0</a:t>
            </a:r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93706-46D2-F80E-0163-F4EDD2C3FC00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27848" y="1802548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D7C061-5723-9CAE-B585-282C54B1F331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74328" y="1811276"/>
            <a:ext cx="1189911" cy="1498"/>
          </a:xfrm>
          <a:prstGeom prst="line">
            <a:avLst/>
          </a:prstGeom>
          <a:ln>
            <a:solidFill>
              <a:schemeClr val="dk1">
                <a:alpha val="3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7187E-ACC0-F515-081F-D277471E4413}"/>
                  </a:ext>
                </a:extLst>
              </p:cNvPr>
              <p:cNvSpPr txBox="1"/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F7187E-ACC0-F515-081F-D277471E4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52" y="1308016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073BC-C892-9361-E29C-0CB4CEB6BCD4}"/>
                  </a:ext>
                </a:extLst>
              </p:cNvPr>
              <p:cNvSpPr txBox="1"/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>
                              <a:alpha val="30000"/>
                            </a:srgbClr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>
                      <a:alpha val="3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073BC-C892-9361-E29C-0CB4CEB6B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77" y="1301641"/>
                <a:ext cx="7681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48896FD-D000-BBCA-C032-B37313E4D28B}"/>
                  </a:ext>
                </a:extLst>
              </p:cNvPr>
              <p:cNvSpPr/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48896FD-D000-BBCA-C032-B37313E4D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149" y="15016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820170-174F-1029-5DB9-0DC3E6720134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40386" y="1804269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DFE04D-623E-A158-F223-4CA64A77E666}"/>
                  </a:ext>
                </a:extLst>
              </p:cNvPr>
              <p:cNvSpPr txBox="1"/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DFE04D-623E-A158-F223-4CA64A77E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969" y="1275074"/>
                <a:ext cx="76815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EF97BD-91C3-2C29-96F3-2610193D44B1}"/>
                  </a:ext>
                </a:extLst>
              </p:cNvPr>
              <p:cNvSpPr/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solidFill>
                <a:srgbClr val="7030A0">
                  <a:alpha val="30000"/>
                </a:srgbClr>
              </a:solidFill>
              <a:ln>
                <a:solidFill>
                  <a:schemeClr val="dk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6EF97BD-91C3-2C29-96F3-2610193D4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39" y="150864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dk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DFA14D-FC45-813C-1106-8582C6CF78ED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94476" y="1802548"/>
            <a:ext cx="1495965" cy="872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C06702-543A-A13E-A832-14FA50FC8358}"/>
                  </a:ext>
                </a:extLst>
              </p:cNvPr>
              <p:cNvSpPr txBox="1"/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C06702-543A-A13E-A832-14FA50FC8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753" y="1578640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21AC0A1-D7E7-E434-DB78-79F502F7953B}"/>
              </a:ext>
            </a:extLst>
          </p:cNvPr>
          <p:cNvSpPr txBox="1"/>
          <p:nvPr/>
        </p:nvSpPr>
        <p:spPr>
          <a:xfrm>
            <a:off x="6101499" y="1431379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3D8BF23-2BA9-2D36-98C8-386DE74A6B94}"/>
              </a:ext>
            </a:extLst>
          </p:cNvPr>
          <p:cNvCxnSpPr>
            <a:cxnSpLocks/>
            <a:stCxn id="3" idx="6"/>
            <a:endCxn id="42" idx="0"/>
          </p:cNvCxnSpPr>
          <p:nvPr/>
        </p:nvCxnSpPr>
        <p:spPr>
          <a:xfrm flipH="1">
            <a:off x="4212329" y="1812774"/>
            <a:ext cx="2661999" cy="2567645"/>
          </a:xfrm>
          <a:prstGeom prst="curvedConnector4">
            <a:avLst>
              <a:gd name="adj1" fmla="val -8588"/>
              <a:gd name="adj2" fmla="val 410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4F406A-C7AD-9201-1F7B-611F186794A0}"/>
                  </a:ext>
                </a:extLst>
              </p:cNvPr>
              <p:cNvSpPr txBox="1"/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sz="3000" b="0" i="1" smtClean="0">
                        <a:solidFill>
                          <a:srgbClr val="7030A0">
                            <a:alpha val="30000"/>
                          </a:srgbClr>
                        </a:solidFill>
                        <a:latin typeface="Cambria Math" panose="02040503050406030204" pitchFamily="18" charset="0"/>
                      </a:rPr>
                      <m:t>0.0</m:t>
                    </m:r>
                  </m:oMath>
                </a14:m>
                <a:r>
                  <a:rPr lang="en-PH" sz="3000" dirty="0">
                    <a:solidFill>
                      <a:srgbClr val="7030A0">
                        <a:alpha val="30000"/>
                      </a:srgbClr>
                    </a:solidFill>
                  </a:rPr>
                  <a:t>0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4F406A-C7AD-9201-1F7B-611F18679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8378" y="1301641"/>
                <a:ext cx="894797" cy="553998"/>
              </a:xfrm>
              <a:prstGeom prst="rect">
                <a:avLst/>
              </a:prstGeom>
              <a:blipFill>
                <a:blip r:embed="rId10"/>
                <a:stretch>
                  <a:fillRect t="-13333" r="-14966" b="-3555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79B2D-B07D-B8B8-FAE7-6A7336E7E9F0}"/>
                  </a:ext>
                </a:extLst>
              </p:cNvPr>
              <p:cNvSpPr txBox="1"/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579B2D-B07D-B8B8-FAE7-6A7336E7E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20" y="3157733"/>
                <a:ext cx="105509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95D4E-5185-E34B-ABE6-25F368554DF4}"/>
                  </a:ext>
                </a:extLst>
              </p:cNvPr>
              <p:cNvSpPr txBox="1"/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495D4E-5185-E34B-ABE6-25F368554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473" y="850299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1B6ABB-BC7E-081A-16F3-509D7BB8EE3C}"/>
                  </a:ext>
                </a:extLst>
              </p:cNvPr>
              <p:cNvSpPr txBox="1"/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1B6ABB-BC7E-081A-16F3-509D7BB8E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747" y="862080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6EEDD4-BD19-765E-6B0A-B0580C49EC0B}"/>
                  </a:ext>
                </a:extLst>
              </p:cNvPr>
              <p:cNvSpPr txBox="1"/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6EEDD4-BD19-765E-6B0A-B0580C49E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58" y="2727174"/>
                <a:ext cx="750462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3BDECDF-5E66-E343-7341-11F82F2376B5}"/>
                  </a:ext>
                </a:extLst>
              </p:cNvPr>
              <p:cNvSpPr/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3BDECDF-5E66-E343-7341-11F82F237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09" y="4224126"/>
                <a:ext cx="914400" cy="9144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6926E2BC-269C-5E18-3B50-1C667A9F689B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D5EE8A-D098-9E9D-A9E9-3F13B75F9257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6877C4-BB72-5770-D230-B2108D420D43}"/>
              </a:ext>
            </a:extLst>
          </p:cNvPr>
          <p:cNvCxnSpPr>
            <a:cxnSpLocks/>
            <a:stCxn id="29" idx="6"/>
            <a:endCxn id="42" idx="2"/>
          </p:cNvCxnSpPr>
          <p:nvPr/>
        </p:nvCxnSpPr>
        <p:spPr>
          <a:xfrm>
            <a:off x="2514909" y="4681326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4FF5A1-8990-4653-E704-2A2FCDD757F2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818942-D482-EF64-A826-66505360E92E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818942-D482-EF64-A826-66505360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C2AA41-F156-23D1-9E90-06B42E9FA821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C2AA41-F156-23D1-9E90-06B42E9FA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5C57F74-E554-1B53-92C5-9A21D20F9083}"/>
                  </a:ext>
                </a:extLst>
              </p:cNvPr>
              <p:cNvSpPr/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5C57F74-E554-1B53-92C5-9A21D20F9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4380419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5A3FA4C-82DD-6938-DA69-472F915D068E}"/>
              </a:ext>
            </a:extLst>
          </p:cNvPr>
          <p:cNvCxnSpPr>
            <a:cxnSpLocks/>
            <a:stCxn id="42" idx="6"/>
            <a:endCxn id="30" idx="2"/>
          </p:cNvCxnSpPr>
          <p:nvPr/>
        </p:nvCxnSpPr>
        <p:spPr>
          <a:xfrm>
            <a:off x="4527447" y="4683047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A951EF-A8A6-6D4B-5D9A-E567231EE02A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A951EF-A8A6-6D4B-5D9A-E567231EE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C331319-478E-5B29-5A82-4D1F1B68BC24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C331319-478E-5B29-5A82-4D1F1B68B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E40EF9-5C87-E673-A093-C886CFEE7703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93B32E-A9F0-1234-ADA9-8DAFCBA455C5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F93B32E-A9F0-1234-ADA9-8DAFCBA4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7406DF1-49F3-D484-BED4-22E21D7872EF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3D8D121-33FC-25E4-3D64-BB58C430ECCD}"/>
                  </a:ext>
                </a:extLst>
              </p:cNvPr>
              <p:cNvSpPr txBox="1"/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3D8D121-33FC-25E4-3D64-BB58C430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591" y="4376059"/>
                <a:ext cx="49404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6EFDDF-4104-53E6-5941-9B19D8EA1C49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6EFDDF-4104-53E6-5941-9B19D8EA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912A84-9077-357E-9A12-BB8AE0FF4849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912A84-9077-357E-9A12-BB8AE0FF4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41A1069-EAC3-F178-D112-99A9051C8034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41A1069-EAC3-F178-D112-99A9051C8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CE2AC8A-CCD3-CC36-FD94-2511D07777D2}"/>
              </a:ext>
            </a:extLst>
          </p:cNvPr>
          <p:cNvSpPr txBox="1"/>
          <p:nvPr/>
        </p:nvSpPr>
        <p:spPr>
          <a:xfrm>
            <a:off x="1443767" y="2281008"/>
            <a:ext cx="1253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70AED-CA07-AE89-0955-01F8D44F6079}"/>
              </a:ext>
            </a:extLst>
          </p:cNvPr>
          <p:cNvSpPr txBox="1"/>
          <p:nvPr/>
        </p:nvSpPr>
        <p:spPr>
          <a:xfrm>
            <a:off x="9486782" y="2287046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4361B5-3D64-E890-ACC8-C55B7A1F8187}"/>
              </a:ext>
            </a:extLst>
          </p:cNvPr>
          <p:cNvSpPr/>
          <p:nvPr/>
        </p:nvSpPr>
        <p:spPr>
          <a:xfrm rot="8762111">
            <a:off x="6518223" y="2767393"/>
            <a:ext cx="978408" cy="4846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8E28C-9F0F-EFBA-08BF-B6372D0F2562}"/>
              </a:ext>
            </a:extLst>
          </p:cNvPr>
          <p:cNvSpPr txBox="1"/>
          <p:nvPr/>
        </p:nvSpPr>
        <p:spPr>
          <a:xfrm>
            <a:off x="1613448" y="5147825"/>
            <a:ext cx="91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FA1C4-E76D-51F8-0276-0E2337CEF16B}"/>
              </a:ext>
            </a:extLst>
          </p:cNvPr>
          <p:cNvSpPr txBox="1"/>
          <p:nvPr/>
        </p:nvSpPr>
        <p:spPr>
          <a:xfrm>
            <a:off x="9267113" y="5203935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5939E-AE14-6B32-2349-D47470923BB1}"/>
                  </a:ext>
                </a:extLst>
              </p:cNvPr>
              <p:cNvSpPr txBox="1"/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B5939E-AE14-6B32-2349-D4747092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65" y="5911542"/>
                <a:ext cx="1495966" cy="477054"/>
              </a:xfrm>
              <a:prstGeom prst="rect">
                <a:avLst/>
              </a:prstGeom>
              <a:blipFill>
                <a:blip r:embed="rId26"/>
                <a:stretch>
                  <a:fillRect t="-1190" r="-7968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E8DFD18-9279-9F61-A231-43A7B036E3FC}"/>
              </a:ext>
            </a:extLst>
          </p:cNvPr>
          <p:cNvSpPr txBox="1"/>
          <p:nvPr/>
        </p:nvSpPr>
        <p:spPr>
          <a:xfrm>
            <a:off x="985838" y="5906140"/>
            <a:ext cx="78295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That gives us predicted value for tomorrow’s stock price,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5190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E113-BCD5-A55E-5DB5-0AE424A6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C1C6-6CDA-A85B-286E-D7204A41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Characteristics of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DD86-0429-D334-350C-E43A4CA5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rgbClr val="002060"/>
                </a:solidFill>
              </a:rPr>
              <a:t>Sequential Relationship</a:t>
            </a:r>
          </a:p>
          <a:p>
            <a:pPr marL="0" indent="0">
              <a:buNone/>
            </a:pPr>
            <a:r>
              <a:rPr lang="en-PH" dirty="0"/>
              <a:t>Elements in a sequential data are typically collected or observed in a specific order over time.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Time series data such as stock price records values at different points in time.</a:t>
            </a:r>
          </a:p>
          <a:p>
            <a:pPr marL="0" indent="0">
              <a:buNone/>
            </a:pP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960711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29744-CC01-F8D9-0EFD-4567E412E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5BA16F-9F1A-FAA0-1978-672646880F14}"/>
              </a:ext>
            </a:extLst>
          </p:cNvPr>
          <p:cNvSpPr txBox="1"/>
          <p:nvPr/>
        </p:nvSpPr>
        <p:spPr>
          <a:xfrm>
            <a:off x="3000782" y="5470637"/>
            <a:ext cx="68346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We can see that                           is consistent with the original observation for tomorrow’s stock price which is also </a:t>
            </a:r>
            <a:r>
              <a:rPr lang="en-US" sz="2500" b="1" dirty="0"/>
              <a:t>1.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22F203-1CA6-78D9-C822-1194CC915DD8}"/>
              </a:ext>
            </a:extLst>
          </p:cNvPr>
          <p:cNvGrpSpPr/>
          <p:nvPr/>
        </p:nvGrpSpPr>
        <p:grpSpPr>
          <a:xfrm>
            <a:off x="1397563" y="1148836"/>
            <a:ext cx="9000000" cy="4293831"/>
            <a:chOff x="2559501" y="1120546"/>
            <a:chExt cx="7439486" cy="429383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3736D3-B96E-E84F-3CA2-2D868909C799}"/>
                </a:ext>
              </a:extLst>
            </p:cNvPr>
            <p:cNvGrpSpPr/>
            <p:nvPr/>
          </p:nvGrpSpPr>
          <p:grpSpPr>
            <a:xfrm>
              <a:off x="2559501" y="1120546"/>
              <a:ext cx="7158723" cy="4293831"/>
              <a:chOff x="3023105" y="1400136"/>
              <a:chExt cx="6502359" cy="4562682"/>
            </a:xfrm>
          </p:grpSpPr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B4016DB4-430D-4107-83AA-EE47B56DE8D4}"/>
                  </a:ext>
                </a:extLst>
              </p:cNvPr>
              <p:cNvGraphicFramePr/>
              <p:nvPr/>
            </p:nvGraphicFramePr>
            <p:xfrm>
              <a:off x="3900180" y="1400136"/>
              <a:ext cx="5625284" cy="40509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0277F9-4ACB-BA87-597F-8DF24E47319B}"/>
                  </a:ext>
                </a:extLst>
              </p:cNvPr>
              <p:cNvSpPr txBox="1"/>
              <p:nvPr/>
            </p:nvSpPr>
            <p:spPr>
              <a:xfrm>
                <a:off x="3023105" y="3086306"/>
                <a:ext cx="714797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Price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9904FB-C301-D054-7C07-1EB2521E2E39}"/>
                  </a:ext>
                </a:extLst>
              </p:cNvPr>
              <p:cNvSpPr txBox="1"/>
              <p:nvPr/>
            </p:nvSpPr>
            <p:spPr>
              <a:xfrm>
                <a:off x="6507945" y="5537656"/>
                <a:ext cx="569398" cy="425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Day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768AD-1EF3-8593-E143-23C8061FEEE8}"/>
                </a:ext>
              </a:extLst>
            </p:cNvPr>
            <p:cNvSpPr txBox="1"/>
            <p:nvPr/>
          </p:nvSpPr>
          <p:spPr>
            <a:xfrm>
              <a:off x="6422877" y="4617998"/>
              <a:ext cx="685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Today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236F1D-45EA-E31B-A28B-749E62D84A52}"/>
                </a:ext>
              </a:extLst>
            </p:cNvPr>
            <p:cNvSpPr txBox="1"/>
            <p:nvPr/>
          </p:nvSpPr>
          <p:spPr>
            <a:xfrm>
              <a:off x="8770713" y="4626225"/>
              <a:ext cx="1228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2">
                      <a:lumMod val="90000"/>
                    </a:schemeClr>
                  </a:solidFill>
                </a:rPr>
                <a:t>Tomorrow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EDAFA6-33BB-59FF-5DCD-503E3F4D70ED}"/>
              </a:ext>
            </a:extLst>
          </p:cNvPr>
          <p:cNvSpPr txBox="1"/>
          <p:nvPr/>
        </p:nvSpPr>
        <p:spPr>
          <a:xfrm>
            <a:off x="2542006" y="4674752"/>
            <a:ext cx="122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CD45C6-BB85-350D-A3D3-5A386249E980}"/>
                  </a:ext>
                </a:extLst>
              </p:cNvPr>
              <p:cNvSpPr txBox="1"/>
              <p:nvPr/>
            </p:nvSpPr>
            <p:spPr>
              <a:xfrm>
                <a:off x="5404241" y="5442173"/>
                <a:ext cx="1495966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25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acc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5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CD45C6-BB85-350D-A3D3-5A386249E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241" y="5442173"/>
                <a:ext cx="1495966" cy="477054"/>
              </a:xfrm>
              <a:prstGeom prst="rect">
                <a:avLst/>
              </a:prstGeom>
              <a:blipFill>
                <a:blip r:embed="rId4"/>
                <a:stretch>
                  <a:fillRect t="-1190" r="-7968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5243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9A65B-14C2-A8DB-EAB4-DF49C084C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09399C-D80E-2362-C7BD-D36FC0284EDB}"/>
              </a:ext>
            </a:extLst>
          </p:cNvPr>
          <p:cNvSpPr txBox="1"/>
          <p:nvPr/>
        </p:nvSpPr>
        <p:spPr>
          <a:xfrm>
            <a:off x="3000782" y="5470637"/>
            <a:ext cx="68346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When we want to use </a:t>
            </a:r>
            <a:r>
              <a:rPr lang="en-US" sz="2500" b="1" dirty="0"/>
              <a:t>3 days of data </a:t>
            </a:r>
            <a:r>
              <a:rPr lang="en-US" sz="2500" dirty="0"/>
              <a:t>to make a prediction about tomorrow’s price</a:t>
            </a:r>
            <a:endParaRPr lang="en-US" sz="25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D41AB-E41B-35DB-7414-D9E714E7B988}"/>
              </a:ext>
            </a:extLst>
          </p:cNvPr>
          <p:cNvGrpSpPr/>
          <p:nvPr/>
        </p:nvGrpSpPr>
        <p:grpSpPr>
          <a:xfrm>
            <a:off x="1397563" y="1148836"/>
            <a:ext cx="8660344" cy="4293831"/>
            <a:chOff x="3023105" y="1400136"/>
            <a:chExt cx="6502359" cy="4562682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8128A315-DCE3-D8FF-6E5D-CC1F9DC8164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74274021"/>
                </p:ext>
              </p:extLst>
            </p:nvPr>
          </p:nvGraphicFramePr>
          <p:xfrm>
            <a:off x="3900180" y="1400136"/>
            <a:ext cx="5625284" cy="40509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1087B8-DE6E-FAB3-C46F-28676DAE65B0}"/>
                </a:ext>
              </a:extLst>
            </p:cNvPr>
            <p:cNvSpPr txBox="1"/>
            <p:nvPr/>
          </p:nvSpPr>
          <p:spPr>
            <a:xfrm>
              <a:off x="3023105" y="3086306"/>
              <a:ext cx="714797" cy="425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Price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63D453-6645-649C-94B0-6C3EC5A1C602}"/>
                </a:ext>
              </a:extLst>
            </p:cNvPr>
            <p:cNvSpPr txBox="1"/>
            <p:nvPr/>
          </p:nvSpPr>
          <p:spPr>
            <a:xfrm>
              <a:off x="6507945" y="5537656"/>
              <a:ext cx="569398" cy="425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Day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6AD39F-2D31-C63C-ECF0-2ADED4DD3FBC}"/>
              </a:ext>
            </a:extLst>
          </p:cNvPr>
          <p:cNvSpPr txBox="1"/>
          <p:nvPr/>
        </p:nvSpPr>
        <p:spPr>
          <a:xfrm>
            <a:off x="7189650" y="4632505"/>
            <a:ext cx="661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>
                <a:solidFill>
                  <a:schemeClr val="bg2">
                    <a:lumMod val="90000"/>
                  </a:schemeClr>
                </a:solidFill>
              </a:rPr>
              <a:t>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BFF2F-B756-3C48-59B1-6EB773953535}"/>
              </a:ext>
            </a:extLst>
          </p:cNvPr>
          <p:cNvSpPr txBox="1"/>
          <p:nvPr/>
        </p:nvSpPr>
        <p:spPr>
          <a:xfrm>
            <a:off x="9115182" y="4649213"/>
            <a:ext cx="10318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>
                <a:solidFill>
                  <a:schemeClr val="bg2">
                    <a:lumMod val="90000"/>
                  </a:schemeClr>
                </a:solidFill>
              </a:rPr>
              <a:t>Tomorrow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D9C96-4FA4-0310-FC1E-C1A104C8D1EC}"/>
              </a:ext>
            </a:extLst>
          </p:cNvPr>
          <p:cNvSpPr txBox="1"/>
          <p:nvPr/>
        </p:nvSpPr>
        <p:spPr>
          <a:xfrm>
            <a:off x="4776131" y="4660475"/>
            <a:ext cx="10318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>
                <a:solidFill>
                  <a:schemeClr val="bg2">
                    <a:lumMod val="90000"/>
                  </a:schemeClr>
                </a:solidFill>
              </a:rPr>
              <a:t>Yesterday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BB6B57-B43C-AB28-0F9D-5FF066D572F0}"/>
              </a:ext>
            </a:extLst>
          </p:cNvPr>
          <p:cNvSpPr txBox="1"/>
          <p:nvPr/>
        </p:nvSpPr>
        <p:spPr>
          <a:xfrm>
            <a:off x="2476562" y="4632505"/>
            <a:ext cx="19097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>
                <a:solidFill>
                  <a:schemeClr val="bg2">
                    <a:lumMod val="90000"/>
                  </a:schemeClr>
                </a:solidFill>
              </a:rPr>
              <a:t>Day before yesterday</a:t>
            </a:r>
          </a:p>
        </p:txBody>
      </p:sp>
    </p:spTree>
    <p:extLst>
      <p:ext uri="{BB962C8B-B14F-4D97-AF65-F5344CB8AC3E}">
        <p14:creationId xmlns:p14="http://schemas.microsoft.com/office/powerpoint/2010/main" val="470238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61542-6B41-5CDB-976D-317219813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CA9EA79-A4F6-D26B-F795-4CAE045D669F}"/>
              </a:ext>
            </a:extLst>
          </p:cNvPr>
          <p:cNvSpPr/>
          <p:nvPr/>
        </p:nvSpPr>
        <p:spPr>
          <a:xfrm>
            <a:off x="1600509" y="2807715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22D744-5F4F-E3D5-94E2-2FCE2AB07FFA}"/>
              </a:ext>
            </a:extLst>
          </p:cNvPr>
          <p:cNvSpPr/>
          <p:nvPr/>
        </p:nvSpPr>
        <p:spPr>
          <a:xfrm>
            <a:off x="5946989" y="281794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16627D-18ED-91D8-B340-C9D25E7786F4}"/>
              </a:ext>
            </a:extLst>
          </p:cNvPr>
          <p:cNvSpPr/>
          <p:nvPr/>
        </p:nvSpPr>
        <p:spPr>
          <a:xfrm>
            <a:off x="10177502" y="2807715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C0527D-C9E8-A05B-C25E-E0A9E8D2AF4D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14909" y="3264915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D2067A-DC96-BF79-5F9B-F3E555F9A47C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61389" y="3266636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30C294-DCDE-75E5-7784-AAE288FD9C8E}"/>
                  </a:ext>
                </a:extLst>
              </p:cNvPr>
              <p:cNvSpPr txBox="1"/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30C294-DCDE-75E5-7784-AAE288FD9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76900E-4445-79BD-D55E-15504D7201B6}"/>
                  </a:ext>
                </a:extLst>
              </p:cNvPr>
              <p:cNvSpPr txBox="1"/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76900E-4445-79BD-D55E-15504D720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C523598-CEFD-3F53-E8E2-587713DAE98D}"/>
                  </a:ext>
                </a:extLst>
              </p:cNvPr>
              <p:cNvSpPr/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C523598-CEFD-3F53-E8E2-587713DAE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B43EC6-EA44-E012-0269-980455BD8948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27447" y="3266636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C65BE3-49A3-1DC9-2D42-76B7B5C0ECCD}"/>
                  </a:ext>
                </a:extLst>
              </p:cNvPr>
              <p:cNvSpPr txBox="1"/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C65BE3-49A3-1DC9-2D42-76B7B5C0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F0451F-784A-73AD-4B15-2214DA5262D4}"/>
                  </a:ext>
                </a:extLst>
              </p:cNvPr>
              <p:cNvSpPr/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F0451F-784A-73AD-4B15-2214DA526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33BDB0-B97E-7648-144F-20536D6AB33A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81537" y="3264915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B93346-B8BE-A474-6D18-BE9C998BCB25}"/>
                  </a:ext>
                </a:extLst>
              </p:cNvPr>
              <p:cNvSpPr txBox="1"/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B93346-B8BE-A474-6D18-BE9C998BC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5B3E8CD-9A18-1851-D3EE-559ECC4D17B0}"/>
              </a:ext>
            </a:extLst>
          </p:cNvPr>
          <p:cNvSpPr txBox="1"/>
          <p:nvPr/>
        </p:nvSpPr>
        <p:spPr>
          <a:xfrm>
            <a:off x="6088560" y="289374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E919C1F-5BAB-37FC-8798-C2FF0939497B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3275141"/>
            <a:ext cx="2632016" cy="1103557"/>
          </a:xfrm>
          <a:prstGeom prst="curvedConnector4">
            <a:avLst>
              <a:gd name="adj1" fmla="val -8685"/>
              <a:gd name="adj2" fmla="val 70715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CB9668-0805-DA52-A232-D34A21B1B16B}"/>
                  </a:ext>
                </a:extLst>
              </p:cNvPr>
              <p:cNvSpPr txBox="1"/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CB9668-0805-DA52-A232-D34A21B1B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B4A82-2AC1-A219-FDB7-417C46E049E6}"/>
                  </a:ext>
                </a:extLst>
              </p:cNvPr>
              <p:cNvSpPr txBox="1"/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B7B4A82-2AC1-A219-FDB7-417C46E04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88BDC-6111-BC52-B8E1-B06DA035690D}"/>
                  </a:ext>
                </a:extLst>
              </p:cNvPr>
              <p:cNvSpPr txBox="1"/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988BDC-6111-BC52-B8E1-B06DA0356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219719-8585-1078-5C72-04AD0429AC3F}"/>
                  </a:ext>
                </a:extLst>
              </p:cNvPr>
              <p:cNvSpPr txBox="1"/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219719-8585-1078-5C72-04AD0429A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456C5C-6351-4D33-8BB1-EE77539FC15B}"/>
                  </a:ext>
                </a:extLst>
              </p:cNvPr>
              <p:cNvSpPr txBox="1"/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456C5C-6351-4D33-8BB1-EE77539F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215BCB3F-E36E-5799-AA46-AD6DC257D4DA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FB60B8-72A3-1794-C874-3086C400D5C6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/>
          </a:solidFill>
          <a:ln>
            <a:solidFill>
              <a:srgbClr val="0070C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655A3E-2139-3670-382B-3025ED8996BB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1CA91C-35F3-5293-8AF9-013BFC4A7480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1B2AF7-AE60-13F4-D27E-2A87F8B7201B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03BB34-3077-81C1-D2D4-F1902EAD9F0D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03BB34-3077-81C1-D2D4-F1902EAD9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EF36CC-6BF2-3102-0262-4C9F4E76F322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EF36CC-6BF2-3102-0262-4C9F4E76F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86CBF0-EAD6-0AAA-9361-8E5EC4B8EA40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1531CE-06A6-86AE-9CB8-7AC82A4AAAAE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1531CE-06A6-86AE-9CB8-7AC82A4AA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C37D992-8497-25B0-2BC6-F568F11E13FF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C37D992-8497-25B0-2BC6-F568F11E1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9794F6D-0B07-DE2B-6D00-B5B1E1A6CBE9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88DC1-0EA3-68AD-B6EC-FA0E06CCFE90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688DC1-0EA3-68AD-B6EC-FA0E06CCF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10AC052-BFB5-C83E-3C21-0C11FC2750E2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FF77-6F29-3159-5242-E77EBF4FBC95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35FF77-6F29-3159-5242-E77EBF4F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2B149F-98AC-39C1-548B-FC07E525FF0F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2B149F-98AC-39C1-548B-FC07E525F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155E31-6230-CDFB-A450-FBF1B2033896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155E31-6230-CDFB-A450-FBF1B2033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E346E6D-F3C1-5452-769A-CFC8BF696C57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E346E6D-F3C1-5452-769A-CFC8BF696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BFD9CB3-ADA2-28FF-7F96-CA017ED3FB10}"/>
              </a:ext>
            </a:extLst>
          </p:cNvPr>
          <p:cNvSpPr txBox="1"/>
          <p:nvPr/>
        </p:nvSpPr>
        <p:spPr>
          <a:xfrm>
            <a:off x="1486639" y="3729077"/>
            <a:ext cx="11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AB3D52-36E6-37CC-691A-54A881AA258A}"/>
              </a:ext>
            </a:extLst>
          </p:cNvPr>
          <p:cNvSpPr txBox="1"/>
          <p:nvPr/>
        </p:nvSpPr>
        <p:spPr>
          <a:xfrm>
            <a:off x="1733830" y="5174098"/>
            <a:ext cx="77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A3637C-9A91-2ADB-F49B-6400BA884ACB}"/>
              </a:ext>
            </a:extLst>
          </p:cNvPr>
          <p:cNvSpPr txBox="1"/>
          <p:nvPr/>
        </p:nvSpPr>
        <p:spPr>
          <a:xfrm>
            <a:off x="1771894" y="5912918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Then we just need to unroll the RNN </a:t>
            </a:r>
            <a:r>
              <a:rPr lang="en-US" sz="2500" b="1" dirty="0"/>
              <a:t>until we have an input for each day of data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06D00E4-B91F-7A48-9A5D-69DD35C8D3DD}"/>
              </a:ext>
            </a:extLst>
          </p:cNvPr>
          <p:cNvSpPr/>
          <p:nvPr/>
        </p:nvSpPr>
        <p:spPr>
          <a:xfrm>
            <a:off x="1597806" y="1174955"/>
            <a:ext cx="914400" cy="9144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130427-18D2-3C91-4609-E247536BB8C3}"/>
              </a:ext>
            </a:extLst>
          </p:cNvPr>
          <p:cNvSpPr/>
          <p:nvPr/>
        </p:nvSpPr>
        <p:spPr>
          <a:xfrm>
            <a:off x="5944286" y="118518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C01F0AA-B3C7-909E-31DE-A721D9B81EE9}"/>
              </a:ext>
            </a:extLst>
          </p:cNvPr>
          <p:cNvSpPr/>
          <p:nvPr/>
        </p:nvSpPr>
        <p:spPr>
          <a:xfrm>
            <a:off x="10174799" y="1174955"/>
            <a:ext cx="914400" cy="9144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581F7A6-7EDC-73ED-009B-4494DFF775AA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2512206" y="1632155"/>
            <a:ext cx="1382301" cy="17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621F5F0-19DF-4976-E263-E4F6FCE4ABE3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6858686" y="1633876"/>
            <a:ext cx="1189911" cy="85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11E2CE-B802-2AFC-0746-2B8ACB852A94}"/>
                  </a:ext>
                </a:extLst>
              </p:cNvPr>
              <p:cNvSpPr txBox="1"/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811E2CE-B802-2AFC-0746-2B8ACB852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767EA8-EF31-8223-5FCA-9528FB85533D}"/>
                  </a:ext>
                </a:extLst>
              </p:cNvPr>
              <p:cNvSpPr txBox="1"/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767EA8-EF31-8223-5FCA-9528FB855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BA90393-1DB9-25B1-E7E5-3273AFF92891}"/>
                  </a:ext>
                </a:extLst>
              </p:cNvPr>
              <p:cNvSpPr/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BA90393-1DB9-25B1-E7E5-3273AFF928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5A7979F-6AAA-444E-9BE9-EAFE68E6C9CE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4524744" y="1633876"/>
            <a:ext cx="1419542" cy="850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22CBDC-835B-CC9B-9E9A-9A3E11A1FDE2}"/>
                  </a:ext>
                </a:extLst>
              </p:cNvPr>
              <p:cNvSpPr txBox="1"/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A22CBDC-835B-CC9B-9E9A-9A3E11A1F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E904E05-529C-AFCB-1CDF-1D1E5846F077}"/>
                  </a:ext>
                </a:extLst>
              </p:cNvPr>
              <p:cNvSpPr/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E904E05-529C-AFCB-1CDF-1D1E5846F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accent1">
                    <a:alpha val="30000"/>
                  </a:scheme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3C9244C-A875-7112-216B-442941FD9908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8678834" y="1632155"/>
            <a:ext cx="1495965" cy="17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E11D7B1-AC62-0D8A-AE07-21C06A3A35ED}"/>
                  </a:ext>
                </a:extLst>
              </p:cNvPr>
              <p:cNvSpPr txBox="1"/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E11D7B1-AC62-0D8A-AE07-21C06A3A3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20908D15-45F6-4EE9-B19C-35078BF0C808}"/>
              </a:ext>
            </a:extLst>
          </p:cNvPr>
          <p:cNvSpPr txBox="1"/>
          <p:nvPr/>
        </p:nvSpPr>
        <p:spPr>
          <a:xfrm>
            <a:off x="6085857" y="126098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ReLu</a:t>
            </a:r>
            <a:endParaRPr lang="en-PH" sz="1500" b="1" dirty="0"/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D24FBE10-056E-2EE5-9FEC-E11CBEA16906}"/>
              </a:ext>
            </a:extLst>
          </p:cNvPr>
          <p:cNvCxnSpPr>
            <a:cxnSpLocks/>
            <a:stCxn id="69" idx="6"/>
            <a:endCxn id="15" idx="0"/>
          </p:cNvCxnSpPr>
          <p:nvPr/>
        </p:nvCxnSpPr>
        <p:spPr>
          <a:xfrm flipH="1">
            <a:off x="4212329" y="1642381"/>
            <a:ext cx="2646357" cy="1321627"/>
          </a:xfrm>
          <a:prstGeom prst="curvedConnector4">
            <a:avLst>
              <a:gd name="adj1" fmla="val -8638"/>
              <a:gd name="adj2" fmla="val 67297"/>
            </a:avLst>
          </a:prstGeom>
          <a:ln w="762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1049C28-BA58-F12E-0974-EB1DD78EA756}"/>
                  </a:ext>
                </a:extLst>
              </p:cNvPr>
              <p:cNvSpPr txBox="1"/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1049C28-BA58-F12E-0974-EB1DD78EA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D1FF743-339D-6E27-A855-B3F5486502E9}"/>
                  </a:ext>
                </a:extLst>
              </p:cNvPr>
              <p:cNvSpPr txBox="1"/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D1FF743-339D-6E27-A855-B3F548650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E031194-45F5-4099-FC4F-670F916360F5}"/>
                  </a:ext>
                </a:extLst>
              </p:cNvPr>
              <p:cNvSpPr txBox="1"/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BE031194-45F5-4099-FC4F-670F91636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6882B03-572F-3228-A8EA-E0C9B9CCB46C}"/>
              </a:ext>
            </a:extLst>
          </p:cNvPr>
          <p:cNvSpPr txBox="1"/>
          <p:nvPr/>
        </p:nvSpPr>
        <p:spPr>
          <a:xfrm>
            <a:off x="1344527" y="2085311"/>
            <a:ext cx="143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Day Before Yesterday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F567861-C0C6-DCEC-A2B3-F5AF0F19F945}"/>
              </a:ext>
            </a:extLst>
          </p:cNvPr>
          <p:cNvSpPr txBox="1"/>
          <p:nvPr/>
        </p:nvSpPr>
        <p:spPr>
          <a:xfrm>
            <a:off x="9518530" y="2118536"/>
            <a:ext cx="222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Yesterday’s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1A584E-0E3D-F5A7-EE2B-096C33CD6FFD}"/>
                  </a:ext>
                </a:extLst>
              </p:cNvPr>
              <p:cNvSpPr txBox="1"/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41A584E-0E3D-F5A7-EE2B-096C33CD6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212DB3-2A3C-6042-7AC7-E83A4711EB2C}"/>
                  </a:ext>
                </a:extLst>
              </p:cNvPr>
              <p:cNvSpPr txBox="1"/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2212DB3-2A3C-6042-7AC7-E83A4711E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BE73A713-AC65-44B1-BF86-C18BA11C918B}"/>
              </a:ext>
            </a:extLst>
          </p:cNvPr>
          <p:cNvSpPr txBox="1"/>
          <p:nvPr/>
        </p:nvSpPr>
        <p:spPr>
          <a:xfrm>
            <a:off x="9471140" y="3649577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Today’s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CB815CD-6144-4DB7-35D0-ABF7557DD0CC}"/>
              </a:ext>
            </a:extLst>
          </p:cNvPr>
          <p:cNvSpPr txBox="1"/>
          <p:nvPr/>
        </p:nvSpPr>
        <p:spPr>
          <a:xfrm>
            <a:off x="9264410" y="5174098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Tomorrow’s predicted </a:t>
            </a:r>
          </a:p>
          <a:p>
            <a:pPr algn="ctr"/>
            <a:r>
              <a:rPr lang="en-US" sz="1600" b="1" dirty="0"/>
              <a:t>price</a:t>
            </a:r>
            <a:endParaRPr lang="en-US" sz="1600" b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3" grpId="0"/>
      <p:bldP spid="74" grpId="0"/>
      <p:bldP spid="75" grpId="0" animBg="1"/>
      <p:bldP spid="77" grpId="0"/>
      <p:bldP spid="78" grpId="0" animBg="1"/>
      <p:bldP spid="80" grpId="0"/>
      <p:bldP spid="81" grpId="0"/>
      <p:bldP spid="83" grpId="0"/>
      <p:bldP spid="84" grpId="0"/>
      <p:bldP spid="85" grpId="0"/>
      <p:bldP spid="87" grpId="0"/>
      <p:bldP spid="88" grpId="0"/>
      <p:bldP spid="91" grpId="0"/>
      <p:bldP spid="9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3007F-19C0-4D0F-A0BD-0F34DB2E4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0A40B6A-B105-9389-B898-FF748EED3196}"/>
              </a:ext>
            </a:extLst>
          </p:cNvPr>
          <p:cNvSpPr/>
          <p:nvPr/>
        </p:nvSpPr>
        <p:spPr>
          <a:xfrm>
            <a:off x="1600509" y="2807715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B50CDC-4B78-B97C-C036-55AF2AAA4990}"/>
              </a:ext>
            </a:extLst>
          </p:cNvPr>
          <p:cNvSpPr/>
          <p:nvPr/>
        </p:nvSpPr>
        <p:spPr>
          <a:xfrm>
            <a:off x="5946989" y="281794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C0C578-B205-AF3A-03AE-406C2F54EFDE}"/>
              </a:ext>
            </a:extLst>
          </p:cNvPr>
          <p:cNvSpPr/>
          <p:nvPr/>
        </p:nvSpPr>
        <p:spPr>
          <a:xfrm>
            <a:off x="10177502" y="2807715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6AB0C1-D3DE-B26D-17AF-1938B6A7F7FB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14909" y="3264915"/>
            <a:ext cx="1382301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932ED5-BC3E-D820-E0F8-61B8D4350137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61389" y="3266636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9A606F-2188-ECA2-AABC-C4EC1ABCA73E}"/>
                  </a:ext>
                </a:extLst>
              </p:cNvPr>
              <p:cNvSpPr txBox="1"/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9A606F-2188-ECA2-AABC-C4EC1ABC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88236-5E49-06B9-D0C2-C58B05D61CC3}"/>
                  </a:ext>
                </a:extLst>
              </p:cNvPr>
              <p:cNvSpPr txBox="1"/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288236-5E49-06B9-D0C2-C58B05D6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B0855FB-BBA0-88D3-D456-F2499B04BD8C}"/>
                  </a:ext>
                </a:extLst>
              </p:cNvPr>
              <p:cNvSpPr/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B0855FB-BBA0-88D3-D456-F2499B04B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AC402F-74B6-9B76-505C-C81226C669B9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27447" y="3266636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9EC88-BE2D-1091-F0C8-C79EA7856076}"/>
                  </a:ext>
                </a:extLst>
              </p:cNvPr>
              <p:cNvSpPr txBox="1"/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89EC88-BE2D-1091-F0C8-C79EA7856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B23CE5A-F509-6A0A-09F5-CEBB6E7ECE99}"/>
                  </a:ext>
                </a:extLst>
              </p:cNvPr>
              <p:cNvSpPr/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B23CE5A-F509-6A0A-09F5-CEBB6E7EC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F993A3-F65B-7EFA-DCB6-8BC90C292589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81537" y="3264915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0206DB-F089-447C-C843-E441DD2DCF9B}"/>
                  </a:ext>
                </a:extLst>
              </p:cNvPr>
              <p:cNvSpPr txBox="1"/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0206DB-F089-447C-C843-E441DD2DC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0356FD9D-6495-504E-B0F3-59A2BBA2B27C}"/>
              </a:ext>
            </a:extLst>
          </p:cNvPr>
          <p:cNvSpPr txBox="1"/>
          <p:nvPr/>
        </p:nvSpPr>
        <p:spPr>
          <a:xfrm>
            <a:off x="6088560" y="289374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CDBCEE00-C245-96CA-8110-89642D676910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3275141"/>
            <a:ext cx="2632016" cy="1103557"/>
          </a:xfrm>
          <a:prstGeom prst="curvedConnector4">
            <a:avLst>
              <a:gd name="adj1" fmla="val -8685"/>
              <a:gd name="adj2" fmla="val 70715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C93714-CE3B-BDDD-EAD3-C207F236AB6C}"/>
                  </a:ext>
                </a:extLst>
              </p:cNvPr>
              <p:cNvSpPr txBox="1"/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C93714-CE3B-BDDD-EAD3-C207F236A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DA7AB9-DF4D-B528-A7E4-A0EF60F7EB7E}"/>
                  </a:ext>
                </a:extLst>
              </p:cNvPr>
              <p:cNvSpPr txBox="1"/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DA7AB9-DF4D-B528-A7E4-A0EF60F7E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E330B0-2221-64D5-B3F8-0763AF91A8A1}"/>
                  </a:ext>
                </a:extLst>
              </p:cNvPr>
              <p:cNvSpPr txBox="1"/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E330B0-2221-64D5-B3F8-0763AF91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AD7E7E-736C-7C79-937D-68BE83672D53}"/>
                  </a:ext>
                </a:extLst>
              </p:cNvPr>
              <p:cNvSpPr txBox="1"/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AD7E7E-736C-7C79-937D-68BE83672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6F9B8A-8F64-B50C-962E-B701540E8403}"/>
                  </a:ext>
                </a:extLst>
              </p:cNvPr>
              <p:cNvSpPr txBox="1"/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6F9B8A-8F64-B50C-962E-B701540E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16EDAB7C-F9AE-78FA-F9CD-0A67AC365540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492D65-04E5-E34E-CEDA-5E93A36E9F2D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975C65-641D-08A9-59A6-193916299EF5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9E60A5-9C67-4A41-EF77-AE167C739893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6DC5DD-6D2F-C7F4-F080-E4A9263D7216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D4E025-B62E-D239-8CEE-0994FE78E5C2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FD4E025-B62E-D239-8CEE-0994FE78E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EBACB8-BB9C-40AC-8C5F-FB8CD96B9627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EBACB8-BB9C-40AC-8C5F-FB8CD96B9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8C2AC9-1C63-10A8-5AE5-8E2565BCBCFE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911B65-C397-2070-A593-A61155AF9FA3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911B65-C397-2070-A593-A61155AF9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763FD1C-16F3-25A9-0470-11AF26130AC0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763FD1C-16F3-25A9-0470-11AF26130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464B0A-0EC8-2672-15F7-28092E036BEF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E0ED9B-B1A1-CB20-F937-027243FB415A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E0ED9B-B1A1-CB20-F937-027243FB4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C5C82BB-4272-3B56-92AC-1439B69A441F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F85D4-86D1-97A3-BB82-D9A09EBB7213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9FF85D4-86D1-97A3-BB82-D9A09EBB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DD2981-DE4D-19DF-E71F-D80F824ED599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DD2981-DE4D-19DF-E71F-D80F824ED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DA26EE-677B-0B66-56C3-573CFD96F14F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DA26EE-677B-0B66-56C3-573CFD96F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083395B-39DB-2FD0-960E-5938A6FA708F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083395B-39DB-2FD0-960E-5938A6FA7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8D21144-EEF9-AEAC-85E8-86020885FFB9}"/>
              </a:ext>
            </a:extLst>
          </p:cNvPr>
          <p:cNvSpPr txBox="1"/>
          <p:nvPr/>
        </p:nvSpPr>
        <p:spPr>
          <a:xfrm>
            <a:off x="1486639" y="3729077"/>
            <a:ext cx="11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Yesterday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A637C5-3CA3-1930-3608-E15923C90B6A}"/>
              </a:ext>
            </a:extLst>
          </p:cNvPr>
          <p:cNvSpPr txBox="1"/>
          <p:nvPr/>
        </p:nvSpPr>
        <p:spPr>
          <a:xfrm>
            <a:off x="1733830" y="5174098"/>
            <a:ext cx="77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F55D68-A868-9081-EB29-2144C61E9FD5}"/>
              </a:ext>
            </a:extLst>
          </p:cNvPr>
          <p:cNvSpPr txBox="1"/>
          <p:nvPr/>
        </p:nvSpPr>
        <p:spPr>
          <a:xfrm>
            <a:off x="1771894" y="5912918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Regardless of how many times we unroll the RNN, </a:t>
            </a:r>
            <a:r>
              <a:rPr lang="en-US" sz="2500" b="1" dirty="0"/>
              <a:t>the weights and biases are shared across every input</a:t>
            </a:r>
            <a:r>
              <a:rPr lang="en-US" sz="2500" dirty="0"/>
              <a:t>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FC921D2-0D8F-0AA4-A638-7B17F77A95CA}"/>
              </a:ext>
            </a:extLst>
          </p:cNvPr>
          <p:cNvSpPr/>
          <p:nvPr/>
        </p:nvSpPr>
        <p:spPr>
          <a:xfrm>
            <a:off x="1597806" y="1174955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EFDB0D3-D9DA-F57B-BFAC-906BC86EC784}"/>
              </a:ext>
            </a:extLst>
          </p:cNvPr>
          <p:cNvSpPr/>
          <p:nvPr/>
        </p:nvSpPr>
        <p:spPr>
          <a:xfrm>
            <a:off x="5944286" y="118518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A5CD7B3-5A3F-CEA5-9B5F-B544FFB2807C}"/>
              </a:ext>
            </a:extLst>
          </p:cNvPr>
          <p:cNvSpPr/>
          <p:nvPr/>
        </p:nvSpPr>
        <p:spPr>
          <a:xfrm>
            <a:off x="10174799" y="1174955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FE237D0-5B6D-BE22-58E1-D774ECDEE8EA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2512206" y="1632155"/>
            <a:ext cx="1382301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2C100F0-EE0E-DD00-7CDD-C6CC2BC5A9E8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6858686" y="1633876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CB0D02-6A0B-1F6A-9D5C-79A4FCA25F94}"/>
                  </a:ext>
                </a:extLst>
              </p:cNvPr>
              <p:cNvSpPr txBox="1"/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0CB0D02-6A0B-1F6A-9D5C-79A4FCA25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C0B82-9672-CD21-4BDA-87AFC667E1B8}"/>
                  </a:ext>
                </a:extLst>
              </p:cNvPr>
              <p:cNvSpPr txBox="1"/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4AC0B82-9672-CD21-4BDA-87AFC667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2CC3495-264C-892F-B85D-7F4855E71F05}"/>
                  </a:ext>
                </a:extLst>
              </p:cNvPr>
              <p:cNvSpPr/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2CC3495-264C-892F-B85D-7F4855E71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800AD0C-2A19-7E05-5EDA-CF206BFCF0D4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4524744" y="1633876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DDC303D-024E-B9AE-CB2E-3F9EC92FAE01}"/>
                  </a:ext>
                </a:extLst>
              </p:cNvPr>
              <p:cNvSpPr txBox="1"/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0DDC303D-024E-B9AE-CB2E-3F9EC92FA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92224D-31A1-D2BC-99D0-E051D14F79FD}"/>
                  </a:ext>
                </a:extLst>
              </p:cNvPr>
              <p:cNvSpPr/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92224D-31A1-D2BC-99D0-E051D14F7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2409777-DA9D-A0D1-381B-E1B0CA8134C3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8678834" y="1632155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B5CEADD-C4A5-1B33-C831-2E96EEEBBE3D}"/>
                  </a:ext>
                </a:extLst>
              </p:cNvPr>
              <p:cNvSpPr txBox="1"/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B5CEADD-C4A5-1B33-C831-2E96EEEBB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61A082B5-AA89-4C57-A94C-368D8B2F4824}"/>
              </a:ext>
            </a:extLst>
          </p:cNvPr>
          <p:cNvSpPr txBox="1"/>
          <p:nvPr/>
        </p:nvSpPr>
        <p:spPr>
          <a:xfrm>
            <a:off x="6085857" y="126098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639ED68F-1803-EF4B-ED58-74AB184817AD}"/>
              </a:ext>
            </a:extLst>
          </p:cNvPr>
          <p:cNvCxnSpPr>
            <a:cxnSpLocks/>
            <a:stCxn id="69" idx="6"/>
            <a:endCxn id="15" idx="0"/>
          </p:cNvCxnSpPr>
          <p:nvPr/>
        </p:nvCxnSpPr>
        <p:spPr>
          <a:xfrm flipH="1">
            <a:off x="4212329" y="1642381"/>
            <a:ext cx="2646357" cy="1321627"/>
          </a:xfrm>
          <a:prstGeom prst="curvedConnector4">
            <a:avLst>
              <a:gd name="adj1" fmla="val -8638"/>
              <a:gd name="adj2" fmla="val 672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8738D4A-ECBA-CB28-8302-E461F33FD600}"/>
                  </a:ext>
                </a:extLst>
              </p:cNvPr>
              <p:cNvSpPr txBox="1"/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8738D4A-ECBA-CB28-8302-E461F33FD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8C66F2-998F-4A22-18FF-88D3D397482F}"/>
                  </a:ext>
                </a:extLst>
              </p:cNvPr>
              <p:cNvSpPr txBox="1"/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8C66F2-998F-4A22-18FF-88D3D3974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411358-D75D-CAFB-B99C-883481F26363}"/>
                  </a:ext>
                </a:extLst>
              </p:cNvPr>
              <p:cNvSpPr txBox="1"/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411358-D75D-CAFB-B99C-883481F26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9CD2054-F5B8-E69B-31B8-DB5FA7D3795F}"/>
              </a:ext>
            </a:extLst>
          </p:cNvPr>
          <p:cNvSpPr txBox="1"/>
          <p:nvPr/>
        </p:nvSpPr>
        <p:spPr>
          <a:xfrm>
            <a:off x="1344527" y="2085311"/>
            <a:ext cx="143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Day Before Yesterday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A45AE39-F49F-143A-33CC-57CFCB2A231C}"/>
              </a:ext>
            </a:extLst>
          </p:cNvPr>
          <p:cNvSpPr txBox="1"/>
          <p:nvPr/>
        </p:nvSpPr>
        <p:spPr>
          <a:xfrm>
            <a:off x="9518530" y="2118536"/>
            <a:ext cx="222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Yesterday’s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D7FF34E-D945-8B9C-A940-FD809B3FA66C}"/>
                  </a:ext>
                </a:extLst>
              </p:cNvPr>
              <p:cNvSpPr txBox="1"/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D7FF34E-D945-8B9C-A940-FD809B3FA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5FC28F8-137F-64C4-DF90-DD387A8F0633}"/>
                  </a:ext>
                </a:extLst>
              </p:cNvPr>
              <p:cNvSpPr txBox="1"/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5FC28F8-137F-64C4-DF90-DD387A8F0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92F112D2-0934-E04A-AD96-56B592FF6C84}"/>
              </a:ext>
            </a:extLst>
          </p:cNvPr>
          <p:cNvSpPr txBox="1"/>
          <p:nvPr/>
        </p:nvSpPr>
        <p:spPr>
          <a:xfrm>
            <a:off x="9471140" y="3649577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C7FBD47-313B-36FC-407B-771D3DAE45FF}"/>
              </a:ext>
            </a:extLst>
          </p:cNvPr>
          <p:cNvSpPr txBox="1"/>
          <p:nvPr/>
        </p:nvSpPr>
        <p:spPr>
          <a:xfrm>
            <a:off x="9264410" y="5174098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Tomorrow’s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3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3" grpId="0"/>
      <p:bldP spid="74" grpId="0"/>
      <p:bldP spid="75" grpId="0" animBg="1"/>
      <p:bldP spid="77" grpId="0"/>
      <p:bldP spid="78" grpId="0" animBg="1"/>
      <p:bldP spid="80" grpId="0"/>
      <p:bldP spid="81" grpId="0"/>
      <p:bldP spid="83" grpId="0"/>
      <p:bldP spid="84" grpId="0"/>
      <p:bldP spid="85" grpId="0"/>
      <p:bldP spid="87" grpId="0"/>
      <p:bldP spid="88" grpId="0"/>
      <p:bldP spid="91" grpId="0"/>
      <p:bldP spid="9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AB2B-3533-B2A2-1726-04109D00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1CD35F81-1B4C-B4C8-56B1-AD6EF35A0ED4}"/>
              </a:ext>
            </a:extLst>
          </p:cNvPr>
          <p:cNvSpPr/>
          <p:nvPr/>
        </p:nvSpPr>
        <p:spPr>
          <a:xfrm>
            <a:off x="1600509" y="2807715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BCB70F7-D799-40E7-B64C-CA0A650C4DC7}"/>
              </a:ext>
            </a:extLst>
          </p:cNvPr>
          <p:cNvSpPr/>
          <p:nvPr/>
        </p:nvSpPr>
        <p:spPr>
          <a:xfrm>
            <a:off x="5946989" y="281794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D92D65-68BC-F897-3772-40C816AC6C30}"/>
              </a:ext>
            </a:extLst>
          </p:cNvPr>
          <p:cNvSpPr/>
          <p:nvPr/>
        </p:nvSpPr>
        <p:spPr>
          <a:xfrm>
            <a:off x="10177502" y="2807715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031AD9-DFEB-71FA-0C9B-6EA985571FA2}"/>
              </a:ext>
            </a:extLst>
          </p:cNvPr>
          <p:cNvCxnSpPr>
            <a:cxnSpLocks/>
            <a:stCxn id="2" idx="6"/>
            <a:endCxn id="15" idx="2"/>
          </p:cNvCxnSpPr>
          <p:nvPr/>
        </p:nvCxnSpPr>
        <p:spPr>
          <a:xfrm>
            <a:off x="2514909" y="3264915"/>
            <a:ext cx="1382301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6D7190-F4EE-6A55-229C-605BE0F8A791}"/>
              </a:ext>
            </a:extLst>
          </p:cNvPr>
          <p:cNvCxnSpPr>
            <a:cxnSpLocks/>
            <a:stCxn id="3" idx="6"/>
            <a:endCxn id="18" idx="2"/>
          </p:cNvCxnSpPr>
          <p:nvPr/>
        </p:nvCxnSpPr>
        <p:spPr>
          <a:xfrm flipV="1">
            <a:off x="6861389" y="3266636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AF97E-2EC6-6C73-5AC4-A4545439EF81}"/>
                  </a:ext>
                </a:extLst>
              </p:cNvPr>
              <p:cNvSpPr txBox="1"/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BAF97E-2EC6-6C73-5AC4-A4545439E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2770383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34519-CC27-191E-535A-6D2D1DECE056}"/>
                  </a:ext>
                </a:extLst>
              </p:cNvPr>
              <p:cNvSpPr txBox="1"/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434519-CC27-191E-535A-6D2D1DECE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2757001"/>
                <a:ext cx="7681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1B52993-D895-7F28-2852-BE15944213B7}"/>
                  </a:ext>
                </a:extLst>
              </p:cNvPr>
              <p:cNvSpPr/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1B52993-D895-7F28-2852-BE1594421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210" y="2964008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78252F-044F-B342-6B11-F6EB8565024F}"/>
              </a:ext>
            </a:extLst>
          </p:cNvPr>
          <p:cNvCxnSpPr>
            <a:cxnSpLocks/>
            <a:stCxn id="15" idx="6"/>
            <a:endCxn id="3" idx="2"/>
          </p:cNvCxnSpPr>
          <p:nvPr/>
        </p:nvCxnSpPr>
        <p:spPr>
          <a:xfrm>
            <a:off x="4527447" y="3266636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99BF1F-AF6C-1294-2328-281184582FE9}"/>
                  </a:ext>
                </a:extLst>
              </p:cNvPr>
              <p:cNvSpPr txBox="1"/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99BF1F-AF6C-1294-2328-281184582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2737441"/>
                <a:ext cx="76815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EB21975-E796-BCB8-C9AE-32951855A2E4}"/>
                  </a:ext>
                </a:extLst>
              </p:cNvPr>
              <p:cNvSpPr/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EB21975-E796-BCB8-C9AE-32951855A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2964008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8AC73B-BCDF-AA3D-8E68-7B652863045F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8681537" y="3264915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E808FB-F064-CDF6-99C7-51141C5DA887}"/>
                  </a:ext>
                </a:extLst>
              </p:cNvPr>
              <p:cNvSpPr txBox="1"/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E808FB-F064-CDF6-99C7-51141C5D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3041007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41C190F-E614-0342-22E3-A963236D35CF}"/>
              </a:ext>
            </a:extLst>
          </p:cNvPr>
          <p:cNvSpPr txBox="1"/>
          <p:nvPr/>
        </p:nvSpPr>
        <p:spPr>
          <a:xfrm>
            <a:off x="6088560" y="289374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655FEAB-8B64-F951-A91B-7EB5B9F968DB}"/>
              </a:ext>
            </a:extLst>
          </p:cNvPr>
          <p:cNvCxnSpPr>
            <a:cxnSpLocks/>
            <a:stCxn id="3" idx="6"/>
            <a:endCxn id="13" idx="0"/>
          </p:cNvCxnSpPr>
          <p:nvPr/>
        </p:nvCxnSpPr>
        <p:spPr>
          <a:xfrm flipH="1">
            <a:off x="4229373" y="3275141"/>
            <a:ext cx="2632016" cy="1103557"/>
          </a:xfrm>
          <a:prstGeom prst="curvedConnector4">
            <a:avLst>
              <a:gd name="adj1" fmla="val -8685"/>
              <a:gd name="adj2" fmla="val 70715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5CD522-B86C-B7FB-51A2-E4AE86913C3D}"/>
                  </a:ext>
                </a:extLst>
              </p:cNvPr>
              <p:cNvSpPr txBox="1"/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5CD522-B86C-B7FB-51A2-E4AE86913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2764008"/>
                <a:ext cx="981359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675659-21FB-8007-4B0F-7B55812F7FB1}"/>
                  </a:ext>
                </a:extLst>
              </p:cNvPr>
              <p:cNvSpPr txBox="1"/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675659-21FB-8007-4B0F-7B55812F7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904" y="3569349"/>
                <a:ext cx="105509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D3DEB4-2466-CFA4-FD3B-E7A5158C9D64}"/>
                  </a:ext>
                </a:extLst>
              </p:cNvPr>
              <p:cNvSpPr txBox="1"/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D3DEB4-2466-CFA4-FD3B-E7A5158C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2312666"/>
                <a:ext cx="750462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AEAE2-740A-D34F-4FB1-A65A4D009E45}"/>
                  </a:ext>
                </a:extLst>
              </p:cNvPr>
              <p:cNvSpPr txBox="1"/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FCAEAE2-740A-D34F-4FB1-A65A4D009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2324447"/>
                <a:ext cx="75046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269EE2-0A05-11F6-55ED-A2A87FDC048E}"/>
                  </a:ext>
                </a:extLst>
              </p:cNvPr>
              <p:cNvSpPr txBox="1"/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269EE2-0A05-11F6-55ED-A2A87FDC0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22" y="3464049"/>
                <a:ext cx="75046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47ACA296-E5E0-536C-17FF-29A5A971ACE2}"/>
              </a:ext>
            </a:extLst>
          </p:cNvPr>
          <p:cNvSpPr/>
          <p:nvPr/>
        </p:nvSpPr>
        <p:spPr>
          <a:xfrm>
            <a:off x="1600509" y="4224126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D29BC1-14F2-8A8F-C834-0B7052625D62}"/>
              </a:ext>
            </a:extLst>
          </p:cNvPr>
          <p:cNvSpPr/>
          <p:nvPr/>
        </p:nvSpPr>
        <p:spPr>
          <a:xfrm>
            <a:off x="5946989" y="423435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DC2AC47-25FE-C669-1FC0-93F96B3510AD}"/>
              </a:ext>
            </a:extLst>
          </p:cNvPr>
          <p:cNvSpPr/>
          <p:nvPr/>
        </p:nvSpPr>
        <p:spPr>
          <a:xfrm>
            <a:off x="10177502" y="4224126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chemeClr val="lt1">
                  <a:alpha val="3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F83BC2-FC39-CFC8-64D2-CA90014D0C2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514909" y="4681326"/>
            <a:ext cx="1399345" cy="0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4ECEE8-A6AD-14F4-969B-63CA04CE145E}"/>
              </a:ext>
            </a:extLst>
          </p:cNvPr>
          <p:cNvCxnSpPr>
            <a:cxnSpLocks/>
            <a:stCxn id="30" idx="6"/>
            <a:endCxn id="45" idx="2"/>
          </p:cNvCxnSpPr>
          <p:nvPr/>
        </p:nvCxnSpPr>
        <p:spPr>
          <a:xfrm flipV="1">
            <a:off x="6861389" y="4683047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3A47A9-6DB2-F17A-EB4A-E8E128517F2F}"/>
                  </a:ext>
                </a:extLst>
              </p:cNvPr>
              <p:cNvSpPr txBox="1"/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3A47A9-6DB2-F17A-EB4A-E8E128517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313" y="4186794"/>
                <a:ext cx="981359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E296BE-63A4-4F88-3887-B4A9A41440D9}"/>
                  </a:ext>
                </a:extLst>
              </p:cNvPr>
              <p:cNvSpPr txBox="1"/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E296BE-63A4-4F88-3887-B4A9A4144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38" y="4173412"/>
                <a:ext cx="76815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A4742E-DDC7-CF81-5E51-F8505DB58C8A}"/>
              </a:ext>
            </a:extLst>
          </p:cNvPr>
          <p:cNvCxnSpPr>
            <a:cxnSpLocks/>
            <a:stCxn id="13" idx="6"/>
            <a:endCxn id="30" idx="2"/>
          </p:cNvCxnSpPr>
          <p:nvPr/>
        </p:nvCxnSpPr>
        <p:spPr>
          <a:xfrm>
            <a:off x="4544491" y="4681326"/>
            <a:ext cx="1402498" cy="10226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5CA169-C844-2FED-BFB9-4718919533B9}"/>
                  </a:ext>
                </a:extLst>
              </p:cNvPr>
              <p:cNvSpPr txBox="1"/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5CA169-C844-2FED-BFB9-47189195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030" y="4153852"/>
                <a:ext cx="768159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3B366A4-D592-6532-74AC-9F3F24E1EF63}"/>
                  </a:ext>
                </a:extLst>
              </p:cNvPr>
              <p:cNvSpPr/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solidFill>
                                <a:schemeClr val="l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>
                  <a:solidFill>
                    <a:schemeClr val="lt1"/>
                  </a:solidFill>
                </a:endParaRPr>
              </a:p>
            </p:txBody>
          </p:sp>
        </mc:Choice>
        <mc:Fallback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3B366A4-D592-6532-74AC-9F3F24E1E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300" y="4380419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D4E185-DE91-2A46-FCB7-C6F75D50A1DC}"/>
              </a:ext>
            </a:extLst>
          </p:cNvPr>
          <p:cNvCxnSpPr>
            <a:cxnSpLocks/>
            <a:stCxn id="45" idx="6"/>
            <a:endCxn id="31" idx="2"/>
          </p:cNvCxnSpPr>
          <p:nvPr/>
        </p:nvCxnSpPr>
        <p:spPr>
          <a:xfrm flipV="1">
            <a:off x="8681537" y="4681326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7A1F19-0C2A-04B5-ABCF-7A0F170C8A60}"/>
                  </a:ext>
                </a:extLst>
              </p:cNvPr>
              <p:cNvSpPr txBox="1"/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47A1F19-0C2A-04B5-ABCF-7A0F170C8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14" y="4457418"/>
                <a:ext cx="69115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E95CF447-040D-7AA0-2C86-576302A8E24B}"/>
              </a:ext>
            </a:extLst>
          </p:cNvPr>
          <p:cNvSpPr txBox="1"/>
          <p:nvPr/>
        </p:nvSpPr>
        <p:spPr>
          <a:xfrm>
            <a:off x="6088560" y="431015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B5AB6D-C8E8-5EF7-63A8-FE4ED0335263}"/>
                  </a:ext>
                </a:extLst>
              </p:cNvPr>
              <p:cNvSpPr txBox="1"/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B5AB6D-C8E8-5EF7-63A8-FE4ED0335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39" y="4180419"/>
                <a:ext cx="981359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04C9AF-9539-7EB1-34A6-D095C8C8EEEE}"/>
                  </a:ext>
                </a:extLst>
              </p:cNvPr>
              <p:cNvSpPr txBox="1"/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504C9AF-9539-7EB1-34A6-D095C8C8E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34" y="3729077"/>
                <a:ext cx="75046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F9A299-A52F-7059-0A4C-EC3FAF70F487}"/>
                  </a:ext>
                </a:extLst>
              </p:cNvPr>
              <p:cNvSpPr txBox="1"/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F9A299-A52F-7059-0A4C-EC3FAF70F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08" y="3740858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CAAFCDA-8754-A394-62FF-92BAEDF0C37B}"/>
                  </a:ext>
                </a:extLst>
              </p:cNvPr>
              <p:cNvSpPr/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CAAFCDA-8754-A394-62FF-92BAEDF0C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254" y="4378698"/>
                <a:ext cx="630237" cy="605255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FD12561-B2B9-7F0E-6FC4-8F6C26AAEE65}"/>
              </a:ext>
            </a:extLst>
          </p:cNvPr>
          <p:cNvSpPr txBox="1"/>
          <p:nvPr/>
        </p:nvSpPr>
        <p:spPr>
          <a:xfrm>
            <a:off x="1486639" y="3729077"/>
            <a:ext cx="1144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Yesterday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0C714E-AF6F-82B6-4032-CA74BC319055}"/>
              </a:ext>
            </a:extLst>
          </p:cNvPr>
          <p:cNvSpPr txBox="1"/>
          <p:nvPr/>
        </p:nvSpPr>
        <p:spPr>
          <a:xfrm>
            <a:off x="1733830" y="5174098"/>
            <a:ext cx="778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5EF40D-54DC-515B-8C6F-E91BC532A24D}"/>
              </a:ext>
            </a:extLst>
          </p:cNvPr>
          <p:cNvSpPr txBox="1"/>
          <p:nvPr/>
        </p:nvSpPr>
        <p:spPr>
          <a:xfrm>
            <a:off x="1771894" y="5912918"/>
            <a:ext cx="8770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 matter how many times we unroll the RNN, </a:t>
            </a:r>
            <a:r>
              <a:rPr lang="en-US" sz="2500" b="1" dirty="0"/>
              <a:t>we never increase the weights and biases that we have to train</a:t>
            </a:r>
            <a:r>
              <a:rPr lang="en-US" sz="2500" dirty="0"/>
              <a:t>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18CFEF8-8AFE-B68D-B60D-CC469098EEE7}"/>
              </a:ext>
            </a:extLst>
          </p:cNvPr>
          <p:cNvSpPr/>
          <p:nvPr/>
        </p:nvSpPr>
        <p:spPr>
          <a:xfrm>
            <a:off x="1597806" y="1174955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BF13DC4-3FA3-103D-5F60-AED47B349064}"/>
              </a:ext>
            </a:extLst>
          </p:cNvPr>
          <p:cNvSpPr/>
          <p:nvPr/>
        </p:nvSpPr>
        <p:spPr>
          <a:xfrm>
            <a:off x="5944286" y="118518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D56E9A9-C81F-D745-1BB6-DE8EAAFC3993}"/>
              </a:ext>
            </a:extLst>
          </p:cNvPr>
          <p:cNvSpPr/>
          <p:nvPr/>
        </p:nvSpPr>
        <p:spPr>
          <a:xfrm>
            <a:off x="10174799" y="1174955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325AA63-8032-E88A-142E-CD2ED8959E7E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2512206" y="1632155"/>
            <a:ext cx="1382301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EB4FD62-8EDC-FC5E-06FF-BF4ED930E5CC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6858686" y="1633876"/>
            <a:ext cx="1189911" cy="8505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7A215D-0F7D-4965-D26F-060C22BD5A85}"/>
                  </a:ext>
                </a:extLst>
              </p:cNvPr>
              <p:cNvSpPr txBox="1"/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7A215D-0F7D-4965-D26F-060C22BD5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10" y="1137623"/>
                <a:ext cx="981359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A1A4A9-2A54-E1AA-0157-85831128F5A4}"/>
                  </a:ext>
                </a:extLst>
              </p:cNvPr>
              <p:cNvSpPr txBox="1"/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BA1A4A9-2A54-E1AA-0157-85831128F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35" y="1124241"/>
                <a:ext cx="768159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EB2BFC8-2DAC-A635-D390-965B7060A187}"/>
                  </a:ext>
                </a:extLst>
              </p:cNvPr>
              <p:cNvSpPr/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EB2BFC8-2DAC-A635-D390-965B7060A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07" y="1331248"/>
                <a:ext cx="630237" cy="605255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5C382B2-7ED4-8C90-A39E-12D38473D981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4524744" y="1633876"/>
            <a:ext cx="1419542" cy="8505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A099609-98F9-0A28-8BB6-8C34B7AA205B}"/>
                  </a:ext>
                </a:extLst>
              </p:cNvPr>
              <p:cNvSpPr txBox="1"/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1.8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A099609-98F9-0A28-8BB6-8C34B7AA2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4327" y="1104681"/>
                <a:ext cx="768159" cy="553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85F706-4C5E-B8C0-6864-FB1D06C88233}"/>
                  </a:ext>
                </a:extLst>
              </p:cNvPr>
              <p:cNvSpPr/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B85F706-4C5E-B8C0-6864-FB1D06C88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597" y="1331248"/>
                <a:ext cx="630237" cy="60525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7B9A1A9-BFE8-BE0E-4DF7-071A8E6D0F80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8678834" y="1632155"/>
            <a:ext cx="1495965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E8BDCC-4240-E875-9434-3BF2590F5E01}"/>
                  </a:ext>
                </a:extLst>
              </p:cNvPr>
              <p:cNvSpPr txBox="1"/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8E8BDCC-4240-E875-9434-3BF2590F5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111" y="1408247"/>
                <a:ext cx="691150" cy="55399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55C111AB-C839-FE30-9F8D-F53E6F8A7857}"/>
              </a:ext>
            </a:extLst>
          </p:cNvPr>
          <p:cNvSpPr txBox="1"/>
          <p:nvPr/>
        </p:nvSpPr>
        <p:spPr>
          <a:xfrm>
            <a:off x="6085857" y="1260986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0CF50D34-C6FC-6557-E618-6657E0FAFB35}"/>
              </a:ext>
            </a:extLst>
          </p:cNvPr>
          <p:cNvCxnSpPr>
            <a:cxnSpLocks/>
            <a:stCxn id="69" idx="6"/>
            <a:endCxn id="15" idx="0"/>
          </p:cNvCxnSpPr>
          <p:nvPr/>
        </p:nvCxnSpPr>
        <p:spPr>
          <a:xfrm flipH="1">
            <a:off x="4212329" y="1642381"/>
            <a:ext cx="2646357" cy="1321627"/>
          </a:xfrm>
          <a:prstGeom prst="curvedConnector4">
            <a:avLst>
              <a:gd name="adj1" fmla="val -8638"/>
              <a:gd name="adj2" fmla="val 67297"/>
            </a:avLst>
          </a:prstGeom>
          <a:ln w="762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A57F873-1EE1-C81E-364A-6B0F8043662B}"/>
                  </a:ext>
                </a:extLst>
              </p:cNvPr>
              <p:cNvSpPr txBox="1"/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0.00</m:t>
                      </m:r>
                    </m:oMath>
                  </m:oMathPara>
                </a14:m>
                <a:endParaRPr lang="en-PH" sz="3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A57F873-1EE1-C81E-364A-6B0F80436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736" y="1131248"/>
                <a:ext cx="981359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926FC83-28E2-9F1D-8022-01B29BC39579}"/>
                  </a:ext>
                </a:extLst>
              </p:cNvPr>
              <p:cNvSpPr txBox="1"/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−0.5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926FC83-28E2-9F1D-8022-01B29BC39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201" y="1936589"/>
                <a:ext cx="105509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D81D912-6FD1-098D-45D6-1202AF7E31A5}"/>
                  </a:ext>
                </a:extLst>
              </p:cNvPr>
              <p:cNvSpPr txBox="1"/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D81D912-6FD1-098D-45D6-1202AF7E3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319" y="1831289"/>
                <a:ext cx="75046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1BE77BBB-5117-8AEF-8BC0-E36F9E179B6C}"/>
              </a:ext>
            </a:extLst>
          </p:cNvPr>
          <p:cNvSpPr txBox="1"/>
          <p:nvPr/>
        </p:nvSpPr>
        <p:spPr>
          <a:xfrm>
            <a:off x="1344527" y="2085311"/>
            <a:ext cx="1432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Day Before Yesterday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6D38C4-E713-C43F-29E0-18A512AAF112}"/>
              </a:ext>
            </a:extLst>
          </p:cNvPr>
          <p:cNvSpPr txBox="1"/>
          <p:nvPr/>
        </p:nvSpPr>
        <p:spPr>
          <a:xfrm>
            <a:off x="9518530" y="2118536"/>
            <a:ext cx="222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Yesterday’s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BB4EE29-89BC-86C1-D4D0-8DD7783AB188}"/>
                  </a:ext>
                </a:extLst>
              </p:cNvPr>
              <p:cNvSpPr txBox="1"/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BB4EE29-89BC-86C1-D4D0-8DD7783AB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021" y="756768"/>
                <a:ext cx="750462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EE9A9E9-2125-CFBA-4090-45F09AE7845E}"/>
                  </a:ext>
                </a:extLst>
              </p:cNvPr>
              <p:cNvSpPr txBox="1"/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EE9A9E9-2125-CFBA-4090-45F09AE78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295" y="768549"/>
                <a:ext cx="750462" cy="553998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F40BA972-5DB4-48F1-68C5-832EE834B1A6}"/>
              </a:ext>
            </a:extLst>
          </p:cNvPr>
          <p:cNvSpPr txBox="1"/>
          <p:nvPr/>
        </p:nvSpPr>
        <p:spPr>
          <a:xfrm>
            <a:off x="9471140" y="3649577"/>
            <a:ext cx="2321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Today’s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BE7315C-2E91-0067-D916-1B4DAC3CE41B}"/>
              </a:ext>
            </a:extLst>
          </p:cNvPr>
          <p:cNvSpPr txBox="1"/>
          <p:nvPr/>
        </p:nvSpPr>
        <p:spPr>
          <a:xfrm>
            <a:off x="9264410" y="5174098"/>
            <a:ext cx="2735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Tomorrow’s predicted </a:t>
            </a:r>
          </a:p>
          <a:p>
            <a:pPr algn="ctr"/>
            <a:r>
              <a:rPr lang="en-US" sz="1600" b="1" dirty="0">
                <a:solidFill>
                  <a:schemeClr val="tx1">
                    <a:alpha val="30000"/>
                  </a:schemeClr>
                </a:solidFill>
              </a:rPr>
              <a:t>price</a:t>
            </a:r>
            <a:endParaRPr lang="en-US" sz="1600" b="1" dirty="0">
              <a:solidFill>
                <a:srgbClr val="FF40FF">
                  <a:alpha val="3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9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3" grpId="0"/>
      <p:bldP spid="74" grpId="0"/>
      <p:bldP spid="75" grpId="0" animBg="1"/>
      <p:bldP spid="77" grpId="0"/>
      <p:bldP spid="78" grpId="0" animBg="1"/>
      <p:bldP spid="80" grpId="0"/>
      <p:bldP spid="81" grpId="0"/>
      <p:bldP spid="83" grpId="0"/>
      <p:bldP spid="84" grpId="0"/>
      <p:bldP spid="85" grpId="0"/>
      <p:bldP spid="87" grpId="0"/>
      <p:bldP spid="88" grpId="0"/>
      <p:bldP spid="91" grpId="0"/>
      <p:bldP spid="9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49366-74AC-B3F0-DD9A-F2E05F6B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0D03BDE-CEE6-D1EE-D1F1-FAADB3779EBA}"/>
              </a:ext>
            </a:extLst>
          </p:cNvPr>
          <p:cNvSpPr txBox="1"/>
          <p:nvPr/>
        </p:nvSpPr>
        <p:spPr>
          <a:xfrm>
            <a:off x="662385" y="2825560"/>
            <a:ext cx="346985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Now, let us now talk about why RNNs are not used very often.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A3B383-0FFB-2543-972C-5AED8D322E7A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F0253F9-71B2-419D-8DBE-1DD4C0AEA2FE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515C437-26E3-DC4C-1670-318E5EDEE8DE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D40B889-C760-6EB8-D391-0AC1EF5A3A4C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258E953-296A-3FF7-BFD1-889E2F5DCB71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11AEC51-1962-30BF-2EAA-6A510B673A53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11AEC51-1962-30BF-2EAA-6A510B673A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AD6565E-EE3F-380A-6EDC-A71BA099317F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5D433C0-0385-15F4-F50C-F2C13B7E70FB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5D433C0-0385-15F4-F50C-F2C13B7E7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27CCC4D-A6CF-14D5-8B84-4EE8B7692E94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4589B3F-6CAD-CE17-4307-A05346DA67DD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4589B3F-6CAD-CE17-4307-A05346DA6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DA668654-FAC5-1EF0-92DD-055121424C28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50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5" grpId="0" animBg="1"/>
      <p:bldP spid="78" grpId="0" animBg="1"/>
      <p:bldP spid="80" grpId="0"/>
      <p:bldP spid="8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42929-8044-319C-FFFC-FAD8AD61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48F333AF-1A26-4857-2296-FA98C35555D7}"/>
              </a:ext>
            </a:extLst>
          </p:cNvPr>
          <p:cNvSpPr txBox="1"/>
          <p:nvPr/>
        </p:nvSpPr>
        <p:spPr>
          <a:xfrm>
            <a:off x="662385" y="2825560"/>
            <a:ext cx="34698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One big problem is that the more we </a:t>
            </a:r>
            <a:r>
              <a:rPr lang="en-US" sz="2500" b="1" dirty="0"/>
              <a:t>unroll</a:t>
            </a:r>
            <a:r>
              <a:rPr lang="en-US" sz="2500" dirty="0"/>
              <a:t> a RNN, </a:t>
            </a:r>
            <a:r>
              <a:rPr lang="en-US" sz="2500" b="1" dirty="0"/>
              <a:t>the harder it is to train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C95C990-95F7-5A84-9B12-D3469F459F09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5E3F80-B126-7E66-3802-640E0987876D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B0D39BE-BE3E-8C59-C791-A86111C2EADF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4BB3127-FB02-9CD0-7503-C28360E04E1B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6A7289A-EA5B-8B85-5E14-155E6C4A0920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8B1B209-0581-50E8-3883-80E7296E6D94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8B1B209-0581-50E8-3883-80E7296E6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E9959DB-FD2D-7122-B037-D2728F670C4C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7152691-F069-BC74-4091-2B12B01C67EE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7152691-F069-BC74-4091-2B12B01C6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7F66792-2E06-0F14-7F23-9B6184394A79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C929DD-12D8-04E4-F497-A8C7A67E2EF0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C929DD-12D8-04E4-F497-A8C7A67E2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F34F174C-3DDE-D28A-C70D-61F20B375401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A167B46F-D1EF-D27D-32B9-129411B98FE9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28B37A4-91F9-D23A-5DE9-82E9B5EDAC8C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0C05930-A6CD-E3F7-DA2C-023ECE6D2769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A8EB514-90E0-30C6-3E48-9926424AF067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01D5FA-431B-305F-3983-FFDC3263AF44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E11C370-7F08-D6BF-D92C-94AFFBCFCA10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6375A01-FEB0-8C6B-1646-ADB137809698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6375A01-FEB0-8C6B-1646-ADB137809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7EBE9F-E4F8-2990-6EC8-4CFFC5F3232E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B18C7F6-514C-732D-F9EF-F03F828362EC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B18C7F6-514C-732D-F9EF-F03F82836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472705F-FE7A-0308-5F07-B46C6CB3D8B6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B613FD-0847-1D9A-05A3-182ECECDF027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B613FD-0847-1D9A-05A3-182ECECDF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6ED0E5FB-A254-67AB-3CAE-69C16AD44E61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0B609E7-4D0F-EA1E-7609-024E7705B955}"/>
              </a:ext>
            </a:extLst>
          </p:cNvPr>
          <p:cNvSpPr/>
          <p:nvPr/>
        </p:nvSpPr>
        <p:spPr>
          <a:xfrm>
            <a:off x="5937948" y="3600904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CFF6B3F-1F44-21D8-ECAD-149182717D14}"/>
              </a:ext>
            </a:extLst>
          </p:cNvPr>
          <p:cNvSpPr/>
          <p:nvPr/>
        </p:nvSpPr>
        <p:spPr>
          <a:xfrm>
            <a:off x="8487461" y="3602626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451A8D6-D82F-E246-041B-D74A3E8FCD69}"/>
              </a:ext>
            </a:extLst>
          </p:cNvPr>
          <p:cNvSpPr/>
          <p:nvPr/>
        </p:nvSpPr>
        <p:spPr>
          <a:xfrm>
            <a:off x="11036974" y="3600904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CD52F8C-00AA-FA66-5530-E3612D25B670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058104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E75183-36A7-CA01-A7C1-F83D65154882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058105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053EA0A-E38F-0578-8502-4AFA22B43083}"/>
                  </a:ext>
                </a:extLst>
              </p:cNvPr>
              <p:cNvSpPr/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053EA0A-E38F-0578-8502-4AFA22B43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04E9CAF-66DD-C298-C1DD-014FD2F64C4A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058105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5EF626B-D45F-C2C1-A62A-5D7F338C0FB1}"/>
                  </a:ext>
                </a:extLst>
              </p:cNvPr>
              <p:cNvSpPr/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5EF626B-D45F-C2C1-A62A-5D7F338C0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CC31F6B-7E19-D7E8-0A13-4DEDB8C839B9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058104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4B74CB6-8FB5-0951-A5A2-AAF89C9C085F}"/>
                  </a:ext>
                </a:extLst>
              </p:cNvPr>
              <p:cNvSpPr txBox="1"/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4B74CB6-8FB5-0951-A5A2-AAF89C9C0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A2EDF049-B884-5DB9-A143-59F010D80046}"/>
              </a:ext>
            </a:extLst>
          </p:cNvPr>
          <p:cNvSpPr txBox="1"/>
          <p:nvPr/>
        </p:nvSpPr>
        <p:spPr>
          <a:xfrm>
            <a:off x="8629032" y="3678431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CFE7A741-1B03-96E2-4754-1307E905D726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871687"/>
          </a:xfrm>
          <a:prstGeom prst="curvedConnector4">
            <a:avLst>
              <a:gd name="adj1" fmla="val -13230"/>
              <a:gd name="adj2" fmla="val 76225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19866D2-6760-ABA7-AC65-69E05874878E}"/>
              </a:ext>
            </a:extLst>
          </p:cNvPr>
          <p:cNvSpPr/>
          <p:nvPr/>
        </p:nvSpPr>
        <p:spPr>
          <a:xfrm>
            <a:off x="5937948" y="479589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F2BD0F2-7593-6C4F-D297-994731EA3C59}"/>
              </a:ext>
            </a:extLst>
          </p:cNvPr>
          <p:cNvSpPr/>
          <p:nvPr/>
        </p:nvSpPr>
        <p:spPr>
          <a:xfrm>
            <a:off x="8487461" y="479762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AFD2646-69E4-694F-116D-9835AEE7560B}"/>
              </a:ext>
            </a:extLst>
          </p:cNvPr>
          <p:cNvSpPr/>
          <p:nvPr/>
        </p:nvSpPr>
        <p:spPr>
          <a:xfrm>
            <a:off x="11036974" y="479589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26E8CE4-4BF1-179B-A0E2-04E219F39BC2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25309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2DC89F6-004C-FA68-9766-48C5780EF075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25309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534DD7B-6BD5-ECC5-AD4B-2FA1701C4986}"/>
                  </a:ext>
                </a:extLst>
              </p:cNvPr>
              <p:cNvSpPr/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534DD7B-6BD5-ECC5-AD4B-2FA1701C4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7F12B34-AF20-20A8-3257-E10FB280DE95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25309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6412EE1-F77B-0B32-785F-EF8CE8EDB468}"/>
                  </a:ext>
                </a:extLst>
              </p:cNvPr>
              <p:cNvSpPr/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6412EE1-F77B-0B32-785F-EF8CE8EDB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53A2482-7BE5-E69B-315A-053763849B38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25309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3FFFAE-A973-9955-1C37-B1690B1AB041}"/>
                  </a:ext>
                </a:extLst>
              </p:cNvPr>
              <p:cNvSpPr txBox="1"/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3FFFAE-A973-9955-1C37-B1690B1AB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049079D-50B8-30E1-A0BC-944119CFFADD}"/>
              </a:ext>
            </a:extLst>
          </p:cNvPr>
          <p:cNvSpPr txBox="1"/>
          <p:nvPr/>
        </p:nvSpPr>
        <p:spPr>
          <a:xfrm>
            <a:off x="8629032" y="487342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DC4A7DCE-9DC9-79E1-F479-FC96BFB56499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059826"/>
            <a:ext cx="1727930" cy="890645"/>
          </a:xfrm>
          <a:prstGeom prst="curvedConnector4">
            <a:avLst>
              <a:gd name="adj1" fmla="val -13230"/>
              <a:gd name="adj2" fmla="val 75667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35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5" grpId="0" animBg="1"/>
      <p:bldP spid="78" grpId="0" animBg="1"/>
      <p:bldP spid="80" grpId="0"/>
      <p:bldP spid="81" grpId="0"/>
      <p:bldP spid="40" grpId="0" animBg="1"/>
      <p:bldP spid="41" grpId="0" animBg="1"/>
      <p:bldP spid="42" grpId="0" animBg="1"/>
      <p:bldP spid="55" grpId="0" animBg="1"/>
      <p:bldP spid="57" grpId="0" animBg="1"/>
      <p:bldP spid="59" grpId="0"/>
      <p:bldP spid="60" grpId="0"/>
      <p:bldP spid="63" grpId="0" animBg="1"/>
      <p:bldP spid="64" grpId="0" animBg="1"/>
      <p:bldP spid="65" grpId="0" animBg="1"/>
      <p:bldP spid="86" grpId="0" animBg="1"/>
      <p:bldP spid="90" grpId="0" animBg="1"/>
      <p:bldP spid="96" grpId="0"/>
      <p:bldP spid="97" grpId="0"/>
      <p:bldP spid="101" grpId="0" animBg="1"/>
      <p:bldP spid="102" grpId="0" animBg="1"/>
      <p:bldP spid="103" grpId="0" animBg="1"/>
      <p:bldP spid="106" grpId="0" animBg="1"/>
      <p:bldP spid="108" grpId="0" animBg="1"/>
      <p:bldP spid="110" grpId="0"/>
      <p:bldP spid="1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5577-8BA9-DA53-4AAD-4D55B5068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B7F4FD2B-D714-DBD9-AC7F-EA6B9E3FE51E}"/>
              </a:ext>
            </a:extLst>
          </p:cNvPr>
          <p:cNvSpPr txBox="1"/>
          <p:nvPr/>
        </p:nvSpPr>
        <p:spPr>
          <a:xfrm>
            <a:off x="662385" y="2825560"/>
            <a:ext cx="36404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This problem is called the </a:t>
            </a:r>
            <a:r>
              <a:rPr lang="en-US" sz="2500" b="1" dirty="0"/>
              <a:t>vanishing/exploding gradient problem</a:t>
            </a:r>
            <a:r>
              <a:rPr lang="en-US" sz="2500" dirty="0"/>
              <a:t>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8737983-7209-A632-E1D0-804F86B85A68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A37221E-8E89-B4D6-A397-3FF3C3D44324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CE20334-D579-CA3F-6EC2-86BA8D3A531A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5680578-6C48-D40E-0BDA-37900E5C93F2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EB351E-EB9E-84E2-E718-D06C66BCFFC7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AC48C81-0DC3-56B2-E2DB-51A2B782FD2E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AC48C81-0DC3-56B2-E2DB-51A2B782F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B46CB9-E614-FCC2-31E0-82577671128B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277B48D-0E48-243A-A284-2FBE7F03E30B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277B48D-0E48-243A-A284-2FBE7F03E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9D9DA6-FFE5-CADF-71F3-2D8F28BB8F55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79E3CAD-100D-14FF-E164-BD687EB9C536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79E3CAD-100D-14FF-E164-BD687EB9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AE8B0EA0-B672-7BAA-97EC-F3EFEC93AB4B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B9ADC5E5-FFF2-7D08-EE64-B5CEFFAB8153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02373A0-E991-E2F1-7527-09903C954D93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A34E3D-B4B7-6759-1F22-69CD97C74DBE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EFC21ED-ADE1-A496-633A-BD13DF091019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AE8FE4E-3BA4-B41B-81E0-F4AEC9CF92FD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D990847-3A53-3CE3-A802-7F38891EB79C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CD2B15A-B6DE-1A50-B066-80E9E62E685D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CD2B15A-B6DE-1A50-B066-80E9E62E6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43612D-7C1A-997C-60F6-6BDF82FCB15A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B2C6D75-0EB5-8579-7F7B-2D81B5DCDC62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B2C6D75-0EB5-8579-7F7B-2D81B5DCD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397358D-04F9-867F-FBDC-BE2C020C6392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2C2CD2E-3C51-8245-2600-34482A2B9833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2C2CD2E-3C51-8245-2600-34482A2B9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C0E3C15-BBAC-5C9B-A734-E5A00C947430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C750A62-7A27-E6E9-7A62-34CCFFF6AC8E}"/>
              </a:ext>
            </a:extLst>
          </p:cNvPr>
          <p:cNvSpPr/>
          <p:nvPr/>
        </p:nvSpPr>
        <p:spPr>
          <a:xfrm>
            <a:off x="5937948" y="3600904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00CB2E9-6C16-AE77-CE7D-CE7289467B9A}"/>
              </a:ext>
            </a:extLst>
          </p:cNvPr>
          <p:cNvSpPr/>
          <p:nvPr/>
        </p:nvSpPr>
        <p:spPr>
          <a:xfrm>
            <a:off x="8487461" y="3602626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35E46EF-F2F5-0E0D-76F1-ADAC77FA3811}"/>
              </a:ext>
            </a:extLst>
          </p:cNvPr>
          <p:cNvSpPr/>
          <p:nvPr/>
        </p:nvSpPr>
        <p:spPr>
          <a:xfrm>
            <a:off x="11036974" y="3600904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825471E-A6FB-2F74-DB6C-5EC3EC6CFBDD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058104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198AA26-33EE-16FB-BDD8-9EA76D32AAFA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058105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493CF6E-9223-EF40-F19E-ECD13E254296}"/>
                  </a:ext>
                </a:extLst>
              </p:cNvPr>
              <p:cNvSpPr/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493CF6E-9223-EF40-F19E-ECD13E254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6192D68-D5E1-AF5F-1CA6-6E4DD9FE6E1F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058105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753F251-6D0B-3E57-4BAB-4E48387A05DA}"/>
                  </a:ext>
                </a:extLst>
              </p:cNvPr>
              <p:cNvSpPr/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753F251-6D0B-3E57-4BAB-4E48387A0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7552CA-B82F-8107-31F8-C2C9A4CE63DC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058104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840E50-CA61-B759-C7F8-0B9B565B7B1A}"/>
                  </a:ext>
                </a:extLst>
              </p:cNvPr>
              <p:cNvSpPr txBox="1"/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840E50-CA61-B759-C7F8-0B9B565B7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53AA8D3F-230A-C758-3511-CFE65909366C}"/>
              </a:ext>
            </a:extLst>
          </p:cNvPr>
          <p:cNvSpPr txBox="1"/>
          <p:nvPr/>
        </p:nvSpPr>
        <p:spPr>
          <a:xfrm>
            <a:off x="8629032" y="3678431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0A96C603-AAE9-E8F0-281E-C6209D4892A9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871687"/>
          </a:xfrm>
          <a:prstGeom prst="curvedConnector4">
            <a:avLst>
              <a:gd name="adj1" fmla="val -13230"/>
              <a:gd name="adj2" fmla="val 76225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9E76CED9-77C6-7388-2DE8-C29DCCC44051}"/>
              </a:ext>
            </a:extLst>
          </p:cNvPr>
          <p:cNvSpPr/>
          <p:nvPr/>
        </p:nvSpPr>
        <p:spPr>
          <a:xfrm>
            <a:off x="5937948" y="479589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9179F12-FDBF-0221-B923-A6EDCC8B6146}"/>
              </a:ext>
            </a:extLst>
          </p:cNvPr>
          <p:cNvSpPr/>
          <p:nvPr/>
        </p:nvSpPr>
        <p:spPr>
          <a:xfrm>
            <a:off x="8487461" y="479762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983DAA7-33D7-2460-C20C-9AB682881D87}"/>
              </a:ext>
            </a:extLst>
          </p:cNvPr>
          <p:cNvSpPr/>
          <p:nvPr/>
        </p:nvSpPr>
        <p:spPr>
          <a:xfrm>
            <a:off x="11036974" y="479589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560234A-117B-8DCD-0944-240D1893D3CE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25309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1C21AE-0475-B3FB-2DB1-530E069A034C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25309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08D9A2B-A2F4-DD52-384D-D71C0F227E58}"/>
                  </a:ext>
                </a:extLst>
              </p:cNvPr>
              <p:cNvSpPr/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08D9A2B-A2F4-DD52-384D-D71C0F227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966A9B2-26E4-1E13-2D33-104F2E11EA3C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25309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9DEACA9-C580-11F0-7897-631BF190EE0F}"/>
                  </a:ext>
                </a:extLst>
              </p:cNvPr>
              <p:cNvSpPr/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9DEACA9-C580-11F0-7897-631BF190EE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101C9A8-D8DA-1B0D-88DD-7FFD5C6977ED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25309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5E1C83E-0551-D894-B234-6B5EEA2B6028}"/>
                  </a:ext>
                </a:extLst>
              </p:cNvPr>
              <p:cNvSpPr txBox="1"/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5E1C83E-0551-D894-B234-6B5EEA2B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58A73651-98C6-9FAD-C703-EC7E21788D49}"/>
              </a:ext>
            </a:extLst>
          </p:cNvPr>
          <p:cNvSpPr txBox="1"/>
          <p:nvPr/>
        </p:nvSpPr>
        <p:spPr>
          <a:xfrm>
            <a:off x="8629032" y="487342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FC63CB9E-2658-C32F-30D8-25E86D7195DB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059826"/>
            <a:ext cx="1727930" cy="890645"/>
          </a:xfrm>
          <a:prstGeom prst="curvedConnector4">
            <a:avLst>
              <a:gd name="adj1" fmla="val -13230"/>
              <a:gd name="adj2" fmla="val 75667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8645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57443-8192-6821-214A-9D36F0C5C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353160D-690F-1D39-B20F-2DC25F091C1A}"/>
              </a:ext>
            </a:extLst>
          </p:cNvPr>
          <p:cNvSpPr txBox="1"/>
          <p:nvPr/>
        </p:nvSpPr>
        <p:spPr>
          <a:xfrm>
            <a:off x="662385" y="2825560"/>
            <a:ext cx="364045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vanishing/exploding gradient problem has to do with the </a:t>
            </a:r>
            <a:r>
              <a:rPr lang="en-US" sz="2500" b="1" dirty="0"/>
              <a:t>weight in the feedback loop each time we unroll the RNN.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063136-768D-33B3-CB02-6A37B15AFA2B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0C6C1E6-470C-F82F-E80D-9550015C8D49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D241736-FCED-4239-4B96-6E101C4F921D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DDCBD84-4025-1E6E-D01E-970C90629CBB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9643F50-A232-237C-B979-EBA6D3BD7607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F5854C0-ECEC-800A-364B-B3D00DFE48AC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F5854C0-ECEC-800A-364B-B3D00DFE4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887BF6F-75F9-06AA-9041-6A6FEB669820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C6D40E2-4CDD-4901-2AB9-F0A46EE1E816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C6D40E2-4CDD-4901-2AB9-F0A46EE1E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992F0C-A3B9-0054-7D76-B5134A0A32FD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458071-8C3D-1D11-C118-D2933EB6556E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B458071-8C3D-1D11-C118-D2933EB65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F103B71E-2D6C-B2C2-56B0-6F0053F67FB4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10324622-7CFB-D497-A075-697524443749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79E9F55-835E-1AFF-6296-D2B5597E0E04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5D95E20-9301-EEFE-395B-5209BBDABA9B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8A46F23-64D8-4AFB-11DA-DF11390D805E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A88EBA-DD56-29EE-1415-2AB3F36F86D3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37CBB08-5A56-3BFA-420C-CB3B4ECE0F3E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DF8B70-9005-FE75-4F60-C953E6C9E68C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4DF8B70-9005-FE75-4F60-C953E6C9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7C0686-DD1B-7037-1A8D-C8BF1E9E0173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4FEB326-C52A-D1C3-BE45-B57F98E86CB6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4FEB326-C52A-D1C3-BE45-B57F98E86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D044B1-60B2-C4B1-7515-2F09FD9EB895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9177C2-63F6-60B0-07D3-07585ADD9A05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79177C2-63F6-60B0-07D3-07585ADD9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314B2138-7AC3-381A-7EA6-D8736BCA5101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A18AFFB-CC5D-23D0-102B-2AE6C0AA5AA8}"/>
              </a:ext>
            </a:extLst>
          </p:cNvPr>
          <p:cNvSpPr/>
          <p:nvPr/>
        </p:nvSpPr>
        <p:spPr>
          <a:xfrm>
            <a:off x="5937948" y="3600904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F1670A1-7CBE-88C6-04A3-1508A3A765D4}"/>
              </a:ext>
            </a:extLst>
          </p:cNvPr>
          <p:cNvSpPr/>
          <p:nvPr/>
        </p:nvSpPr>
        <p:spPr>
          <a:xfrm>
            <a:off x="8487461" y="3602626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2375190-0B8A-604B-6F11-468B0FB89907}"/>
              </a:ext>
            </a:extLst>
          </p:cNvPr>
          <p:cNvSpPr/>
          <p:nvPr/>
        </p:nvSpPr>
        <p:spPr>
          <a:xfrm>
            <a:off x="11036974" y="3600904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DA3B028-D02B-5F76-A882-7884599ED22E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058104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EE6781-903A-80FB-42D3-2AE14AE5D411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058105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4823ADE-6448-6FCB-C8EC-86DF2915BB58}"/>
                  </a:ext>
                </a:extLst>
              </p:cNvPr>
              <p:cNvSpPr/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4823ADE-6448-6FCB-C8EC-86DF2915B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755477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699611D-A09D-0151-68D2-FF8ED99568D6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058105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B3C9497-08C2-E237-6C68-64B393D25905}"/>
                  </a:ext>
                </a:extLst>
              </p:cNvPr>
              <p:cNvSpPr/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B3C9497-08C2-E237-6C68-64B393D25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755477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118ACC-FF75-D8F2-1081-58B670A569FF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058104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84D532F-F53B-32CE-1A17-BD0DB7FFB48A}"/>
                  </a:ext>
                </a:extLst>
              </p:cNvPr>
              <p:cNvSpPr txBox="1"/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184D532F-F53B-32CE-1A17-BD0DB7FFB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3825692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E20A85C2-165F-6DA7-9690-45454E77932B}"/>
              </a:ext>
            </a:extLst>
          </p:cNvPr>
          <p:cNvSpPr txBox="1"/>
          <p:nvPr/>
        </p:nvSpPr>
        <p:spPr>
          <a:xfrm>
            <a:off x="8629032" y="3678431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10E03AE4-D5C0-51CF-410B-67C927619429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871687"/>
          </a:xfrm>
          <a:prstGeom prst="curvedConnector4">
            <a:avLst>
              <a:gd name="adj1" fmla="val -13230"/>
              <a:gd name="adj2" fmla="val 76225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91E4F363-DAC2-7184-5516-07F98032D8EE}"/>
              </a:ext>
            </a:extLst>
          </p:cNvPr>
          <p:cNvSpPr/>
          <p:nvPr/>
        </p:nvSpPr>
        <p:spPr>
          <a:xfrm>
            <a:off x="5937948" y="479589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7FB9912-375C-93BC-A819-4B7480832B36}"/>
              </a:ext>
            </a:extLst>
          </p:cNvPr>
          <p:cNvSpPr/>
          <p:nvPr/>
        </p:nvSpPr>
        <p:spPr>
          <a:xfrm>
            <a:off x="8487461" y="479762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CD0313C-A3E8-CE10-97EF-D4E17F48C393}"/>
              </a:ext>
            </a:extLst>
          </p:cNvPr>
          <p:cNvSpPr/>
          <p:nvPr/>
        </p:nvSpPr>
        <p:spPr>
          <a:xfrm>
            <a:off x="11036974" y="479589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525D9D2-732A-6FC1-0BD0-F93EC86BF822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25309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4438D00-D915-EBD1-B5A3-2E379993A57A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25309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80A1650-C182-70B9-FA3E-9FED2C45E42C}"/>
                  </a:ext>
                </a:extLst>
              </p:cNvPr>
              <p:cNvSpPr/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80A1650-C182-70B9-FA3E-9FED2C45E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4950471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2D8AA31-9ED3-ACD2-218E-C18A3FAF7071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25309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28534A5-F27B-4437-2A98-05985FF6C48E}"/>
                  </a:ext>
                </a:extLst>
              </p:cNvPr>
              <p:cNvSpPr/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28534A5-F27B-4437-2A98-05985FF6C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4950471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E376F72-B97D-4B81-2E9B-E1423C3A0050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25309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4CB9C-DD1B-D631-D626-B49FB1F3FB4E}"/>
                  </a:ext>
                </a:extLst>
              </p:cNvPr>
              <p:cNvSpPr txBox="1"/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34CB9C-DD1B-D631-D626-B49FB1F3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020686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FDC32A74-193D-EF79-30EB-D5E5B98A9C28}"/>
              </a:ext>
            </a:extLst>
          </p:cNvPr>
          <p:cNvSpPr txBox="1"/>
          <p:nvPr/>
        </p:nvSpPr>
        <p:spPr>
          <a:xfrm>
            <a:off x="8629032" y="487342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5D11570B-C597-101E-F8D7-CE7D2860EA6B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059826"/>
            <a:ext cx="1727930" cy="890645"/>
          </a:xfrm>
          <a:prstGeom prst="curvedConnector4">
            <a:avLst>
              <a:gd name="adj1" fmla="val -13230"/>
              <a:gd name="adj2" fmla="val 75667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54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1C573-AA44-2FA3-4095-E8B0F00C5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3980C5-9E06-A5F8-0B77-8C4B7C6150FD}"/>
                  </a:ext>
                </a:extLst>
              </p:cNvPr>
              <p:cNvSpPr txBox="1"/>
              <p:nvPr/>
            </p:nvSpPr>
            <p:spPr>
              <a:xfrm>
                <a:off x="662384" y="2825560"/>
                <a:ext cx="4195366" cy="166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Let us first demonstrate how a gradient will explode when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to any value greater than 1. </a:t>
                </a:r>
                <a:endParaRPr lang="en-US" sz="2500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3980C5-9E06-A5F8-0B77-8C4B7C615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4" y="2825560"/>
                <a:ext cx="4195366" cy="1667444"/>
              </a:xfrm>
              <a:prstGeom prst="rect">
                <a:avLst/>
              </a:prstGeom>
              <a:blipFill>
                <a:blip r:embed="rId3"/>
                <a:stretch>
                  <a:fillRect l="-2471" t="-2930" r="-727" b="-805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21604D22-2742-0A9D-0FA4-1BE75838D2F3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C26D125-2F97-EE40-0794-57426A08A9FF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DE65913-C09F-3160-9F50-5AE9F92902E4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38ABEA3-99D3-DEAD-B372-E7ECF134D916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A07ABF1-F582-2982-6534-1233FDB3DCB1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08C37C1-CF47-A369-7C8E-BC5118C5B251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08C37C1-CF47-A369-7C8E-BC5118C5B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D74C93B-52BE-1B9F-FFE5-4AED13F65231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ED705E1-7AAD-B2A8-A216-0DCD176E1CA6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ED705E1-7AAD-B2A8-A216-0DCD176E1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3BBE2D3-6353-0BFE-1430-3F7DA5A73F95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F633901-1E48-19DA-594D-116013BAEE2F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F633901-1E48-19DA-594D-116013BAE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09A15B47-DAA0-255D-306E-9A38A5B30034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B5E93828-4FB7-49CA-FC3B-F0A0F723E1F2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3E6AD9E-0C89-A577-593E-7DE6BE97EC36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2B1327-0C47-4F5A-594A-8DC4B80C5923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651087-2C1B-05A4-57A1-F8003B620EDC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F28623-26B0-ABBB-86C3-8BBA1CFF062D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6258DD-6244-DB21-45BA-F6B540CC332A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3A9E347-5DF2-51C5-5755-FE54DD11BA7F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3A9E347-5DF2-51C5-5755-FE54DD11B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0EF6268-E493-E471-4B46-9236EAF74819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9ACFB7-EC9C-8C99-F0A4-A295510DAAB4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39ACFB7-EC9C-8C99-F0A4-A295510DAA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FC5F34-CB6A-AA7E-802E-59A849040F88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F8018C6-6109-45B2-220E-EFFAE2893A85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F8018C6-6109-45B2-220E-EFFAE2893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55CB8080-6137-5379-BAC2-1BE8D2849AEB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D719E3C-967C-5D01-1BD1-DE1504CE94C9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B26384-A55B-1562-B702-6D68EF3918D2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AEC50BF-532C-03A2-A690-85F05B474F7E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6C364F7-232F-753E-C0FC-BE20820A5D82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BFDBF2-C979-2E8D-2707-FA69978D11CD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A7B1425-BD7D-EBF0-3E6D-85726C1284B2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A7B1425-BD7D-EBF0-3E6D-85726C128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8682D58-D8F9-D2E5-D645-25FA880CDB67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8AF953-D8B6-4E2C-D6A9-2E32E8ACAF3B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8AF953-D8B6-4E2C-D6A9-2E32E8ACA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E6353B2-8133-ACFE-CC87-63E26A38FA75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86D9AF5-E06F-3700-DA2A-DFBE311153C3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86D9AF5-E06F-3700-DA2A-DFBE31115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182A5EA6-90AF-C8F4-D96F-44CDAE21D074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BA61F710-0BAC-A0F7-1215-78761DE15057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290287DD-7A48-2A5C-A754-87F74CBC2016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0A01EE7-916A-9179-C53A-22766C0A45CB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9ABB10A-DF76-D193-CA3B-B255109A9B26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B62405A-DBCB-209E-B91D-58BF57378D7D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4D59BF7-F2C4-C7DE-5DD2-181DB9F9BF72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7F3E029-2127-93EA-C213-C6D349E474CA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7F3E029-2127-93EA-C213-C6D349E47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D9700C-B492-5AD7-7025-3B2D25A3762A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2E035C5-C22F-F394-527B-13464AB5A327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2E035C5-C22F-F394-527B-13464AB5A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54C51ED-F9A1-1CCB-45F6-27A486ED36E3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0FBAD8B-5D5F-F663-2BF3-491A364A5D5C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0FBAD8B-5D5F-F663-2BF3-491A364A5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FC0DDAE6-08E5-594B-4E85-48999A969725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914BD779-1371-C531-9019-961CCAF078AC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3D4DB3-14DF-81E4-7F14-DA792D0CE4EE}"/>
                  </a:ext>
                </a:extLst>
              </p:cNvPr>
              <p:cNvSpPr txBox="1"/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4000" dirty="0"/>
                  <a:t> = 2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3D4DB3-14DF-81E4-7F14-DA792D0CE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blipFill>
                <a:blip r:embed="rId16"/>
                <a:stretch>
                  <a:fillRect t="-15517" r="-4797" b="-3620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CA8F7-B123-2E5B-5339-72CBB42996AD}"/>
                  </a:ext>
                </a:extLst>
              </p:cNvPr>
              <p:cNvSpPr txBox="1"/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3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BCA8F7-B123-2E5B-5339-72CBB4299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1ACA64-C367-3264-7913-BD4B515D258B}"/>
                  </a:ext>
                </a:extLst>
              </p:cNvPr>
              <p:cNvSpPr txBox="1"/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3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1ACA64-C367-3264-7913-BD4B515D2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571F21-AAE6-9A1E-E3CC-A621C61263AD}"/>
                  </a:ext>
                </a:extLst>
              </p:cNvPr>
              <p:cNvSpPr txBox="1"/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3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571F21-AAE6-9A1E-E3CC-A621C6126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5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8790-EAF6-6AD4-9A1E-1CB25C872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8040-C0A1-8BC4-B7B3-A881DAA2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Characteristics of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63D54-8003-3FA7-D6C7-E2D9E43DD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rgbClr val="002060"/>
                </a:solidFill>
              </a:rPr>
              <a:t>Variable Length</a:t>
            </a:r>
          </a:p>
          <a:p>
            <a:pPr marL="0" indent="0">
              <a:buNone/>
            </a:pPr>
            <a:r>
              <a:rPr lang="en-PH" dirty="0"/>
              <a:t>Sequential data </a:t>
            </a:r>
            <a:r>
              <a:rPr lang="en-PH" b="1" dirty="0">
                <a:solidFill>
                  <a:srgbClr val="002060"/>
                </a:solidFill>
              </a:rPr>
              <a:t>can have variable lengths</a:t>
            </a:r>
            <a:r>
              <a:rPr lang="en-PH" dirty="0"/>
              <a:t>. 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In natural language, sentences can be of different lengths.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In genomics, DNA sequences can vary in length depending on the organism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53678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23673-93DC-0E3D-A01A-7BC673A4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895FEF-7F79-56D5-6076-51A3C59A0213}"/>
                  </a:ext>
                </a:extLst>
              </p:cNvPr>
              <p:cNvSpPr txBox="1"/>
              <p:nvPr/>
            </p:nvSpPr>
            <p:spPr>
              <a:xfrm>
                <a:off x="662385" y="2825560"/>
                <a:ext cx="4066778" cy="166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/>
                  <a:t>Let us first demonstrate how a gradient will explode when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500" dirty="0"/>
                  <a:t> to any value greater than 1. </a:t>
                </a:r>
                <a:endParaRPr lang="en-US" sz="2500" b="1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895FEF-7F79-56D5-6076-51A3C59A0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5" y="2825560"/>
                <a:ext cx="4066778" cy="1667444"/>
              </a:xfrm>
              <a:prstGeom prst="rect">
                <a:avLst/>
              </a:prstGeom>
              <a:blipFill>
                <a:blip r:embed="rId3"/>
                <a:stretch>
                  <a:fillRect l="-2549" t="-2930" r="-3898" b="-805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7F0CC0AC-90A1-C3FD-BDD9-0F9A7FA0FAC4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8149B0D-8628-688C-23B5-3D8484850D7A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E322EF9-B8A4-42EE-D156-7FBDE7AE6ED4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4856614-F3EF-9A43-C3D0-679728EAB235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953A0E4-6DD5-578E-4A71-4F17AC7BEC22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EFB14D3-041F-FE04-94C9-3BA78FD35619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EFB14D3-041F-FE04-94C9-3BA78FD35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FA65E1-1970-4C2F-34B3-EB732859D40A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5CEA0E8-E13B-8BEF-BB5E-81D792B3BE85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5CEA0E8-E13B-8BEF-BB5E-81D792B3B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ECAEC7-B486-CD78-2CD0-CB56784F4A3A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E9213-774C-620F-C4C6-B99A14AB11C6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95E9213-774C-620F-C4C6-B99A14AB1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AEC8BC12-6192-B788-33D2-D6948A0ADFEA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8655334D-5F5A-03AB-0EA0-B1791AD444CB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F7B7E70-CDC8-ACC7-8BA4-F631916E7102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ABCCA9A-53A7-9E1D-6C3E-1ABFD4D20BAD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D31D368-0AFE-F15A-5F11-43C8936A46B4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81A63E-9F7E-1B87-9668-076D0BF035CE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21F0249-5A54-BA05-6907-29901F6062C5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C3035D8-8650-BB5E-DF99-11A1A72DDA21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C3035D8-8650-BB5E-DF99-11A1A72DDA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BBBFE6-1862-32E0-E695-E6ACD4E957FE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07545A5-8923-1FC5-3A31-EA6DFBA3020B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07545A5-8923-1FC5-3A31-EA6DFBA30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AA17228-42FF-CC0D-2DBA-D252878A5F5D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B85BE9-8AA8-99FA-020E-DFB35980FA1D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AB85BE9-8AA8-99FA-020E-DFB35980F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E384C9A-2033-FC67-B382-9DD399824D0A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0C1C7A1-0A68-BD96-881C-96C9F3B4AFD4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245C47B-863F-2F9E-692A-01B6281586CA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5083345-A01B-FF83-74B3-7C22890C455B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021F2E8-3E24-514F-AF7E-BFA57D10C0CE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2681FC1-BF39-1431-CEF8-DB6879DC4FA3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7C00243-9CE9-2745-EB92-ADFE0FD205D9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7C00243-9CE9-2745-EB92-ADFE0FD20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6546FB-47E3-E175-0097-91707A3068FC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CB05FBC-4285-5DF1-8329-4E43255F4549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CB05FBC-4285-5DF1-8329-4E43255F4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CCB748C-DDDB-B7BF-F43A-731B40302788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B4CFCF5-9E6A-19E1-ABF0-D17C2B46270F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B4CFCF5-9E6A-19E1-ABF0-D17C2B462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DB6366D0-E3A3-FD56-ACEB-EDB0411650F7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0461F565-0718-3458-7016-19C933881F80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C19E9C0F-8ED6-265E-9307-CB1BF7CF3A8B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C23896A-3EF1-FDA9-F6B5-352BD0E2F31B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20C0F1A-22CA-490B-5FB5-10B94167979C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F8C571C-0C5C-E9B8-F8F3-F6951BB7AC32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560DBAF-5F24-5DA5-F60E-D944FA3F2CF9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2150FDE-257C-BB13-2BCC-CC33232EE20B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2150FDE-257C-BB13-2BCC-CC33232EE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6B50A9A-1C38-8574-FE4B-309A7FF6A485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EDB041D-1AC7-6ABC-4D15-773658CC359E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EDB041D-1AC7-6ABC-4D15-773658CC3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3BA1490-266F-91D4-0877-F5D108075F26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488322E-244B-C658-5095-6C76094AFBE0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488322E-244B-C658-5095-6C76094AF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0FBC33A1-2757-DF99-4B1C-E284848CE731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9332E36A-A527-6B4A-877D-39DDEA491097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574120-1013-3157-D1D7-D753B023EE5E}"/>
                  </a:ext>
                </a:extLst>
              </p:cNvPr>
              <p:cNvSpPr txBox="1"/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P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4000" dirty="0"/>
                  <a:t> = 2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574120-1013-3157-D1D7-D753B023E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blipFill>
                <a:blip r:embed="rId16"/>
                <a:stretch>
                  <a:fillRect t="-15517" r="-4797" b="-3620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4B2E59-C82C-8550-B986-E45B8D696253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4B2E59-C82C-8550-B986-E45B8D696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644953-C0AC-3011-18E1-3C1D7BEB2B84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644953-C0AC-3011-18E1-3C1D7BEB2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331CAA-C563-7EC1-1667-EE07ADAADD16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331CAA-C563-7EC1-1667-EE07ADAAD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4495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8F45F-0B3D-899D-3531-D265F3CF2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AA932AA3-B76B-6CEB-DEBE-0732E7C177BE}"/>
              </a:ext>
            </a:extLst>
          </p:cNvPr>
          <p:cNvSpPr txBox="1"/>
          <p:nvPr/>
        </p:nvSpPr>
        <p:spPr>
          <a:xfrm>
            <a:off x="594622" y="1239864"/>
            <a:ext cx="4066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When we first set our input,  it will be multiplied by 2..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B691EA2-7829-E70D-9AFD-BF03A1AEE0DD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CC6165A-D977-E434-6F62-D10ADD240B25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AA5CBE-C709-A30A-70D0-7E7E4BA4AF24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73773F3-40BA-1DAE-A280-C55DB309205E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DE15E1-D427-6D0C-3F7E-5289C030D494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02C15AD-DAD6-215D-DAF5-E9F25D5F5029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02C15AD-DAD6-215D-DAF5-E9F25D5F5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F951250-813B-74BA-C584-B640BFFF9B68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46473D7-6EA7-0D58-EA64-72A866A1B749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46473D7-6EA7-0D58-EA64-72A866A1B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E6A7576-A0CD-455B-14C5-30A0C6AA140F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2B64FE4-8B79-3C40-BEDB-41C8E21EAA04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2B64FE4-8B79-3C40-BEDB-41C8E21EA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1D11ECF3-0664-C990-406B-19064CBC4782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2664E760-7DE8-0ECB-5B8B-7A39CEDD2862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87097503-0C56-E1E5-CB8A-995436CAB6A6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2E85BD-5F6D-EE40-0429-4A4FD9C3B3CA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D78665-8AB3-B700-6160-D6948D33815E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474BA7-6E7D-C785-4B17-AF34E73AEF3F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CA3A2F-5BB2-4577-153D-607DE16B8DAB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5960BF2-95E3-660A-5CA2-1D4BFAB064D8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5960BF2-95E3-660A-5CA2-1D4BFAB06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DD8683-AFA0-E63B-B5BF-C73F98FAD1C6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4EEA860-5C68-5370-2C75-7D4477DB8879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4EEA860-5C68-5370-2C75-7D4477DB8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3D9C72-98E0-ABD4-0C4B-930786D955EA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022BA2-2CDA-5F87-051B-DEB550746DF9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022BA2-2CDA-5F87-051B-DEB550746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21F4DB81-7FFD-192E-F7E2-E45D240F2C18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430B29E-D733-39FE-6194-AEA05932A5FF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3C7BC36-C83D-DC7E-2EBC-355516ACBA45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AF0B2F0-5A8C-EDB3-8853-28701D89218B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D03B40-DD80-4B22-C71E-AB044D278BE0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B032F8-997F-6387-2360-8E558B62D0D5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0FA046-FCD8-2C85-EDDD-5B2A51EC716C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0FA046-FCD8-2C85-EDDD-5B2A51EC7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30A0A15-4822-A06F-BA24-E5EF9FEF962F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C8FC188-2CF0-2562-E5D6-CE8045E03AA6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C8FC188-2CF0-2562-E5D6-CE8045E03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4E839E8-39F1-DAD9-EFA1-449DBFE7B8D0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C97D5B2-46FA-A26E-79BA-EEF6C1BBC366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C97D5B2-46FA-A26E-79BA-EEF6C1BB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876E01DC-3980-BB3D-717E-632FC5A9CBF8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6B194145-3F23-4CDF-C7D7-1B899CB3BBE9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8256B00-7152-57E5-D7AF-F61CFA0FE0C0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2AF7056-83B3-C969-5DB9-F5EAB10AE5E6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30E6973-7060-45BF-01C1-D277768D4D38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1ACBE85-BE3D-5660-7411-8A9049E735B0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7222583-7B8E-39C3-1A57-FA3FDD7336D4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DF0A44E-CD6C-B9A5-9E43-E82CF387F9AD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DF0A44E-CD6C-B9A5-9E43-E82CF387F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04B5CCD-7C67-39A6-12EC-5DF1FDDD7A3A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26E1D51-B9F2-24D0-2427-771B5545F36C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26E1D51-B9F2-24D0-2427-771B5545F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2EAE417-2616-3B54-60A1-713278F544D1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DE2857F-132D-7028-C484-4498CDD0F151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DE2857F-132D-7028-C484-4498CDD0F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C8E3C421-DF5B-B5DB-7D68-5D141ED1B830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DE72542A-4404-51E0-EC5E-0B283E29C8ED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797A97-D4A0-663D-F52C-7A8F5849D174}"/>
                  </a:ext>
                </a:extLst>
              </p:cNvPr>
              <p:cNvSpPr txBox="1"/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4000" dirty="0"/>
                  <a:t> = 2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E797A97-D4A0-663D-F52C-7A8F5849D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464" y="4865211"/>
                <a:ext cx="1650584" cy="707886"/>
              </a:xfrm>
              <a:prstGeom prst="rect">
                <a:avLst/>
              </a:prstGeom>
              <a:blipFill>
                <a:blip r:embed="rId15"/>
                <a:stretch>
                  <a:fillRect t="-15517" r="-4797" b="-3620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78CC46-54E8-4D97-7ADE-287E15FEF87A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78CC46-54E8-4D97-7ADE-287E15FE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8C2ACE-975E-10CC-2B7A-E823692E040D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8C2ACE-975E-10CC-2B7A-E823692E0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4E6701-DF9B-0B1A-FC98-8C048AB181B1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4E6701-DF9B-0B1A-FC98-8C048AB1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972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E0D3-B179-74B8-B054-EE2C844F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4DE20C99-5D7F-16F1-21FB-556D6B6D5314}"/>
              </a:ext>
            </a:extLst>
          </p:cNvPr>
          <p:cNvSpPr txBox="1"/>
          <p:nvPr/>
        </p:nvSpPr>
        <p:spPr>
          <a:xfrm>
            <a:off x="594622" y="1239864"/>
            <a:ext cx="4066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When we first set our input,  it will be multiplied by 2..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21B6568-96F1-AA0E-F6E0-A96E378D0F7E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D5C2A6C-8508-38A9-2064-ABAB465AD454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AA09713-0568-252A-B057-7E946C862BEE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5E88D79-5A77-9CF7-317E-D9E8D9B289EE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E313214-266B-9F54-EEB9-3FD2543F8C04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EA267C3-A465-31EB-D11C-211DECB06BB1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EA267C3-A465-31EB-D11C-211DECB06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B7ABD5A-DA41-5855-D466-0512FD70BEFC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65085FC-9B01-088A-AD06-0995AC8B4D7A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65085FC-9B01-088A-AD06-0995AC8B4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5E2120D-7920-66F8-BB8F-FBDF9CE5661D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652F3F9-B018-4259-7699-90C2DF2D9003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652F3F9-B018-4259-7699-90C2DF2D9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17F2B73-F140-8A42-7B9A-C15146328743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3C08D078-D42C-8DED-19BD-12FA6D2A4CEA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F035B3A-AB96-0252-7BB7-4DB358F011AF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2D3400C-C85D-3257-01B9-C2A512244657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1DF55D-D6B6-1935-9726-C340B23E6B12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1A9C2A-B965-3DDF-7597-111F010C81B4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E492E4-EF35-6308-BDF5-F48FA45E67D5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3179FD9-927E-365E-2932-081972F69F6E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3179FD9-927E-365E-2932-081972F69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6C8662A-5A39-0E16-D249-65C4D03FE712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7B9F350-A41E-B135-5470-29ADB8466DE2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7B9F350-A41E-B135-5470-29ADB8466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8D76BEC-0B49-1196-7F18-0D88EA59A128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4042AF-91DD-7F47-3FFF-330C387B79F2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4042AF-91DD-7F47-3FFF-330C387B7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45958312-BEAD-BF43-C0B9-CFE2BB9529FE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2412FFC-5E89-0EB2-6227-37D6953B488B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82C29B-DF9B-7C3E-50EF-D1B78185FFB7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68A3113-842A-F0CF-743C-37D411B79256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2E094E7-174C-D904-6F16-C1A9C480B273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74E409-35B7-2093-6292-626E932D83B1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775C8F3-031D-7575-9822-C4FD1B4516C4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775C8F3-031D-7575-9822-C4FD1B451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C33A054-3824-CEA2-0763-80D43F2F4164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231BCC1-0672-9C22-2853-40BCF7546765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231BCC1-0672-9C22-2853-40BCF7546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9294F9B-76E4-0B7C-F0D1-361F8FBA8EE8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67C0DBE-8C6B-A243-1EE4-A9F8ED980304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67C0DBE-8C6B-A243-1EE4-A9F8ED980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6D909EFF-F5B1-43CF-05EC-AE509887B5ED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38C85E34-2FDA-909E-1357-C7BFEE93EC28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DA0614B0-CA1D-0BB9-0105-4D2C8E6FEE25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D71F7DD-E631-2078-B430-2A01FBA963C9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76A631F-1532-E883-BF4F-5CCAEB29B050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BB451F4-FF86-0884-388B-22D886C3952E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753B70D-C7B6-775B-3B12-255211C6B5F7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8FA23BB-931F-7ED8-C374-E6D62927C326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8FA23BB-931F-7ED8-C374-E6D62927C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A4004C2-F72F-6E10-32A0-BA035FE5D35A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71ACE90-8411-3B97-183F-9F23DEC88049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71ACE90-8411-3B97-183F-9F23DEC880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3EB907F-9A9D-2597-ADA1-0C68891F0BD3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936E8F6-0B00-B0DD-A860-EF8D8DED3976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936E8F6-0B00-B0DD-A860-EF8D8DED3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A822E5B9-0236-1F36-538E-201B3C1A1827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78B02C29-5EBF-19A7-DCAE-0E0594344812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DAB7-9C62-AF31-3450-011B81FFD3AB}"/>
                  </a:ext>
                </a:extLst>
              </p:cNvPr>
              <p:cNvSpPr txBox="1"/>
              <p:nvPr/>
            </p:nvSpPr>
            <p:spPr>
              <a:xfrm>
                <a:off x="1155025" y="4865211"/>
                <a:ext cx="263830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39DAB7-9C62-AF31-3450-011B81FFD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25" y="4865211"/>
                <a:ext cx="2638305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DF2BB0-CED7-5D93-45E7-3B26A7567019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DF2BB0-CED7-5D93-45E7-3B26A7567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927740-B782-2373-D30E-D7581F0D2A78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927740-B782-2373-D30E-D7581F0D2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BA6445-4712-0641-B06B-97E48A906AF8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BA6445-4712-0641-B06B-97E48A906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0753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6A829-2CE1-6E2E-7CA0-F4F6D264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33FABC04-0DE4-BEA8-37F5-CE99F8AC4E16}"/>
              </a:ext>
            </a:extLst>
          </p:cNvPr>
          <p:cNvSpPr txBox="1"/>
          <p:nvPr/>
        </p:nvSpPr>
        <p:spPr>
          <a:xfrm>
            <a:off x="594622" y="1239864"/>
            <a:ext cx="40667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And again..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DEF4567-1176-00D3-BD40-E43B76879170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A06E233-7268-F1A9-D630-A0F145B3C617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574F4CB-08F8-4741-2B31-1E57DC7FBB4F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0D8ECCC-0596-8D03-3C6A-007F3021BFAB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6A047B3-3CB5-2974-6B86-2A4DCD7E229C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642A7D0-DDAF-8ECC-1FA5-447132A1518D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642A7D0-DDAF-8ECC-1FA5-447132A15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DD5FC49-622B-7AEC-7A1D-1D1506CB4A1D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B9378C0-99DA-5331-A401-9089AFAA2C39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B9378C0-99DA-5331-A401-9089AFAA2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5B9D7C5-A204-7327-F09E-35386D3C0E46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89EFF0-DC11-4C11-7F37-3B6ECAD3C93E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89EFF0-DC11-4C11-7F37-3B6ECAD3C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DD2AEAA8-5B03-05F9-DF43-2BB13DA87E49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D8E8F59B-661A-37D3-E092-DC6933D6D99E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3EDEA9E-CC38-2E8D-2AEB-CD1024B8CBCD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CF63E18-747C-AF5A-708F-DB02DD83D371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7C5242-3547-A593-DC11-DB082E62F043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FB5644-37F6-EDE8-4B15-1749E8577B5F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526B22-4072-7AA1-E3F3-5B6F65A3DB43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68FD385-3652-FDEC-D595-FE1DF40F80B6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68FD385-3652-FDEC-D595-FE1DF40F8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8748C-89DB-C5B8-42C8-8633773B0584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A465630-BB56-7ECA-40E6-0B0AEF7D9475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A465630-BB56-7ECA-40E6-0B0AEF7D9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E03796-3A26-67B8-FA52-59846EEF9E5F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283841-F650-E53F-793F-1E0F0C1EB735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3283841-F650-E53F-793F-1E0F0C1EB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A575214D-B8B9-193A-9D29-047C03BE55E4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1C8BB0-7937-461A-F7E6-98D18EC38202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634FD5-9FD6-B97B-49E0-03765C63C4B9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4CA229-1854-FA5C-5B24-14933FDCEE3A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3E01E3-4CDA-4011-E9E5-8D4377BBBC1D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312ADE-36DB-C791-4B84-4C0EF5A61B49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599B826-8641-0A21-81F5-3A4E1F84ED66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599B826-8641-0A21-81F5-3A4E1F84E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D429E0D-539A-587A-D5E4-2129A4AB2A86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0AEA064-F9DF-16A7-3B9D-3CE9B900D5C2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0AEA064-F9DF-16A7-3B9D-3CE9B900D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E401ED6-47AC-04A9-F2F4-5A2DB9D2EFF3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AA24C6E-0FB1-04C9-5816-F3B3470A450D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AA24C6E-0FB1-04C9-5816-F3B3470A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9744E952-D2AB-D148-1761-B7E97F77E4F2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1E4522FC-672B-9BF5-3A39-915ADEFD0FC2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864F420D-AB36-49C9-57FA-43583C0F13A8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43323DD-4A2C-1F1C-A8EE-471B74282EF4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9E902DC-0F6C-1809-2CC6-1461E36B7314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DA66876-BBB0-66A5-01C1-5C01156C2D56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33BF501-ECC3-1BE2-67EA-7E0B04BD21C4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D7E9D9B-979B-2594-541D-D645EB3043B4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D7E9D9B-979B-2594-541D-D645EB3043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EADABB1-5629-5A27-AE18-66B860B1EF37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33371E2-63A1-4411-6F63-F6B56FE313D5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33371E2-63A1-4411-6F63-F6B56FE31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F783CF4-1103-581C-09A3-F6A24E7C6963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8AFEF89-389B-2D29-88D0-5993BF97B458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8AFEF89-389B-2D29-88D0-5993BF97B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6B34E7BF-8079-550B-D280-20E70AC8A14C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9CB77B73-8F7C-B1BE-2BE3-BA0A08D3EF1D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C6AA5C-2E4F-583D-2FF3-EF6EF28FEB03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C6AA5C-2E4F-583D-2FF3-EF6EF28FE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4363C-7F09-67E6-664B-71E3553DB521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4363C-7F09-67E6-664B-71E3553DB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CDBF1-CB3E-B29B-4721-67B3EE2B3A0B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FCDBF1-CB3E-B29B-4721-67B3EE2B3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9E58F4-8923-0615-9932-FF8B7D6B36D1}"/>
                  </a:ext>
                </a:extLst>
              </p:cNvPr>
              <p:cNvSpPr txBox="1"/>
              <p:nvPr/>
            </p:nvSpPr>
            <p:spPr>
              <a:xfrm>
                <a:off x="1155025" y="4865211"/>
                <a:ext cx="343840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×2×2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9E58F4-8923-0615-9932-FF8B7D6B3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25" y="4865211"/>
                <a:ext cx="3438406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940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89469-93F2-232C-A8A7-AA7AF10A2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8A91797A-6974-CF6C-6C56-123FDB058292}"/>
              </a:ext>
            </a:extLst>
          </p:cNvPr>
          <p:cNvSpPr txBox="1"/>
          <p:nvPr/>
        </p:nvSpPr>
        <p:spPr>
          <a:xfrm>
            <a:off x="594622" y="1239864"/>
            <a:ext cx="40667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And again.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FD2425E-08A8-03DD-3F1A-5C5E0C8C1B6B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E9EE8C9-B1E3-36BE-1C63-C9E3B1701774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BE4703D-D645-3F4F-2F80-7D991A97BEC6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BD333F3-27D9-28EE-6787-80EA9DC80D38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31FAF2-3B2B-86CA-AD48-D92B48F39F42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850CC3E-AC53-C5CF-EE88-85D900746D31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850CC3E-AC53-C5CF-EE88-85D900746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F499655-4BD8-DABC-A78F-D72147B54B82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2FDFBF9-13A6-5449-877C-717AAC9A0EAA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2FDFBF9-13A6-5449-877C-717AAC9A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ED9ABB0-E754-2F5A-CDFC-0A5E622704E6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F8554B5-E6DC-79A9-8519-49A929A3E3C4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F8554B5-E6DC-79A9-8519-49A929A3E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ED858ECD-BC9F-E40B-36C6-140FE4AF538A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E6028AFF-E285-0F18-896B-CBDE945C8EA7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7F0AFFB-3591-43C6-F942-5330E46914AB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9AE1259-0534-F221-058B-76092F01825C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22D61E-7C33-7BED-32D8-52CF978EBDB8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E80F60-F80C-3CC7-F383-1C976F09CF2E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0F40A41-42CA-5ECE-00E7-BA80047043BA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78F13D5-1E7C-0BB1-0BBF-26CC1222F70A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78F13D5-1E7C-0BB1-0BBF-26CC1222F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1F3070-8653-010B-D861-CCDAA0A8A89A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8571A8E-1DD4-0E29-5277-298AB817B2D4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8571A8E-1DD4-0E29-5277-298AB817B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5ECF173-90B6-4B58-0C39-5B2133CC9022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10A0BE-125B-A2A3-4CAD-FC57145543B6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10A0BE-125B-A2A3-4CAD-FC5714554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E5562D46-7BDE-DB14-3D58-5E6DFC47CB35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9874042-21DB-7238-8B11-EC376DCBD107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B65DB2F-A2CC-0AD9-5599-AE2A735A5AF5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4ADA9AA-5EC4-92DF-5BCC-CC6AD9566EA6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BD186F-A4AF-C4DA-F8DC-6167D1EC6E23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7476B-F3D8-0995-22D0-B9C3C39A519C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780AE17-C46B-499F-BF28-D77BAAFD9C50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780AE17-C46B-499F-BF28-D77BAAFD9C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DB178B8-D8E0-F24A-41BD-3D68F7A62283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859F785-EEE1-DA6C-9F47-3B236A643D45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859F785-EEE1-DA6C-9F47-3B236A643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4E51B8F-FE4C-0A5A-A887-CB3972E2FB5E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37A4453-2FA7-4652-0FE9-A084E8410B4B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37A4453-2FA7-4652-0FE9-A084E8410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D3FDDBFD-3CCE-6919-4470-B8F4E4D2CBFE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F6FEB258-53C7-5B3A-883E-C6032AD47FB0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2200358-EE45-2C33-AAAD-7AD208C0D939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587F7AE-3C77-FDE8-E377-AFC2324772C8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6BD7FB2-33B6-1514-089D-87F7BA130481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1AA9D96-8F5A-E145-8E20-C2154C689854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7F87FBA-E045-99F8-CAFE-487747C4E2C5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870D548-140A-966A-3C69-D7EBB1EB6DF8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870D548-140A-966A-3C69-D7EBB1EB6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4EF31EE-E879-8064-ABE9-E17900EB9F4F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318FF5C-A1B8-174F-14C9-591C631D52C5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318FF5C-A1B8-174F-14C9-591C631D5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2F23065-BA47-8015-5903-4F7E437DAAAB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9122273-7CE4-FA05-FF2C-E0A8CD7EBC59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9122273-7CE4-FA05-FF2C-E0A8CD7EB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9D6D264B-B9B9-BED7-5E85-5EA287E2239B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3A8A759-BD68-BF19-56CB-1B12E23C303B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C4092-642D-A359-F194-E688716A4395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C4092-642D-A359-F194-E688716A4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8D81F-6317-F5B6-F6F6-77CECAD5B446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A8D81F-6317-F5B6-F6F6-77CECAD5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B5515E-5795-8F2C-1788-FAAAE9C5E982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B5515E-5795-8F2C-1788-FAAAE9C5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796979-1555-7087-57AD-2A4992930948}"/>
                  </a:ext>
                </a:extLst>
              </p:cNvPr>
              <p:cNvSpPr txBox="1"/>
              <p:nvPr/>
            </p:nvSpPr>
            <p:spPr>
              <a:xfrm>
                <a:off x="1155025" y="4865211"/>
                <a:ext cx="41526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×2×2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796979-1555-7087-57AD-2A4992930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25" y="4865211"/>
                <a:ext cx="4152686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0031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6AD46-75CB-081F-E264-30F77E54D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E0EEEF6B-74A3-EA84-8ED8-07B787F16145}"/>
              </a:ext>
            </a:extLst>
          </p:cNvPr>
          <p:cNvSpPr txBox="1"/>
          <p:nvPr/>
        </p:nvSpPr>
        <p:spPr>
          <a:xfrm>
            <a:off x="594622" y="1239864"/>
            <a:ext cx="4066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Since we </a:t>
            </a:r>
            <a:r>
              <a:rPr lang="en-PH" sz="2500" b="1" dirty="0"/>
              <a:t>unrolled</a:t>
            </a:r>
            <a:r>
              <a:rPr lang="en-PH" sz="2500" dirty="0"/>
              <a:t> the RNN </a:t>
            </a:r>
            <a:r>
              <a:rPr lang="en-PH" sz="2500" b="1" dirty="0"/>
              <a:t>3 times,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81EC9F1-C39D-0B3E-01A8-8F1381D9154B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196404B-D2DE-F13F-E869-94431E690900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E405FF9-0546-67AD-C7F2-1906099AD121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3DF2184-15DD-6D27-EF93-ED236DC15FA4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FDC0986-0B70-811B-B6D8-CCC8AF146F0B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C378170-69A6-6795-FE5D-2576592FB76B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C378170-69A6-6795-FE5D-2576592FB7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6D60C21-9DED-3747-5799-2F3F9D751FF5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2A3DC85-FD98-30E1-D3E1-54A20D5DE540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2A3DC85-FD98-30E1-D3E1-54A20D5DE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F8F7B37-D9FB-2B4B-C6C2-25FDEC3D7BEF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D5404B3-F125-F47B-EDA8-B620B3E89CE2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D5404B3-F125-F47B-EDA8-B620B3E89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D3F25E11-C31F-4A2F-2CDE-9E4504C7776C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83318DDD-8F75-8035-3E27-CE39E120D83B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DFE93D3-1C8B-D042-9B79-020ED0780FEB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1D0E59-E5F1-7FFC-7E82-9AA33602A052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39F623D-775F-85FD-1A34-F905CEEF6F76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927724-C2A7-434C-E199-4FD8BFD319B8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645F0A-F764-7A60-FE9C-E4CC621CFCA1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1CD3365-FCAE-EE31-A8C6-6082803CE334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1CD3365-FCAE-EE31-A8C6-6082803CE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2EF082-251F-EDAD-F4D0-587A9F51A7E7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7E178B4-D4DF-9B1E-5055-7B23EBFE2CA7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7E178B4-D4DF-9B1E-5055-7B23EBFE2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A1AA567-D7E3-3B31-41E5-87A042822ACE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FFDCBD-471A-96DE-AD9B-B4D5772DAFCA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FFDCBD-471A-96DE-AD9B-B4D5772DA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CE307597-2737-3872-C271-55AB6F8DF099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6117993-5532-E52D-598E-40D8270968B4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CA65301-8EC9-844C-150C-FC5F6F30A8B2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1941E24-469E-4B9C-787A-80AB7BB2E4CB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7A3FCA-901F-6737-887B-5D55A718F625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AF6E5A-2D60-71B2-FF31-2FE4A9F16097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6C17B7C-1A01-53F1-F739-436A85C94789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6C17B7C-1A01-53F1-F739-436A85C94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7E95D02-0D57-9D60-858C-412C6EADFFEE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9334B9B-9A58-2E49-3B05-ABBFCDDB4CFC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9334B9B-9A58-2E49-3B05-ABBFCDDB4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F425980-B4A3-1C25-7B42-6BF02B4A20E0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EAECA30-86E7-2C7D-24E9-6ABD6C5EC570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EAECA30-86E7-2C7D-24E9-6ABD6C5EC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0B2F3248-FECF-0F09-E652-5816EDD90B67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7989D982-9539-55B7-03AD-4CB3C3B4F004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E6E961A0-3DAA-9CF6-B961-25AC24AA4ED1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B11F239-5740-CB98-1443-E873F78492B2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E665FF8-D0C9-AE82-8424-C78117F50BAA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8C63ECE-6A4E-7098-561B-501D710A8C7C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D3BF96E-815E-5AE5-9EA5-AB3360BA8F97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ED3DF58-0C80-CFF2-2D24-805900B3E02E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ED3DF58-0C80-CFF2-2D24-805900B3E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59B6DB5-C27E-7D45-E106-686754887A72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5A03CD9-14B7-4752-CA45-E94C418DE8BB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5A03CD9-14B7-4752-CA45-E94C418DE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B442316-12AD-946A-5384-99521CBD39FC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2106D64-AFF5-1947-EE20-D47E31BDAC01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2106D64-AFF5-1947-EE20-D47E31BDA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4F86BD64-0FDE-2A14-C853-46747D49F429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2D14D609-8046-10C8-DC18-D0E5C988BA9F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51A94F-C295-D388-F898-3650AAC4C616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51A94F-C295-D388-F898-3650AAC4C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35A726-4727-87B5-AFFB-BBDBC6C33E63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35A726-4727-87B5-AFFB-BBDBC6C33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D8C4CF-1CD6-504C-5561-1B4AB64F6BE4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D8C4CF-1CD6-504C-5561-1B4AB64F6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12301A-B23B-9D9D-8CB3-AE403723581B}"/>
                  </a:ext>
                </a:extLst>
              </p:cNvPr>
              <p:cNvSpPr txBox="1"/>
              <p:nvPr/>
            </p:nvSpPr>
            <p:spPr>
              <a:xfrm>
                <a:off x="-506463" y="2332531"/>
                <a:ext cx="415268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PH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PH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12301A-B23B-9D9D-8CB3-AE4037235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6463" y="2332531"/>
                <a:ext cx="4152686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CA52EF-E95E-0EB0-62C8-D27A66ED9291}"/>
                  </a:ext>
                </a:extLst>
              </p:cNvPr>
              <p:cNvSpPr txBox="1"/>
              <p:nvPr/>
            </p:nvSpPr>
            <p:spPr>
              <a:xfrm>
                <a:off x="1" y="3039765"/>
                <a:ext cx="5622828" cy="727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PH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𝑢𝑛𝑟𝑜𝑙𝑙𝑒𝑑</m:t>
                          </m:r>
                        </m:sup>
                      </m:sSup>
                    </m:oMath>
                  </m:oMathPara>
                </a14:m>
                <a:endParaRPr lang="en-PH" sz="4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CA52EF-E95E-0EB0-62C8-D27A66ED9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039765"/>
                <a:ext cx="5622828" cy="72782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F1FF1A-A6AA-B8EF-E766-BB66BADDC066}"/>
              </a:ext>
            </a:extLst>
          </p:cNvPr>
          <p:cNvSpPr txBox="1"/>
          <p:nvPr/>
        </p:nvSpPr>
        <p:spPr>
          <a:xfrm>
            <a:off x="594622" y="4263767"/>
            <a:ext cx="4066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That means the first input value is </a:t>
            </a:r>
            <a:r>
              <a:rPr lang="en-PH" sz="2500" b="1" dirty="0"/>
              <a:t>amplified 8 times </a:t>
            </a:r>
            <a:r>
              <a:rPr lang="en-PH" sz="2500" dirty="0"/>
              <a:t>before it gets to the last unrolled RNN.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4029993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2889F-2AC2-D992-D514-84EE611FB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5AA8791B-04F7-5787-5446-69D0053A6D38}"/>
              </a:ext>
            </a:extLst>
          </p:cNvPr>
          <p:cNvSpPr txBox="1"/>
          <p:nvPr/>
        </p:nvSpPr>
        <p:spPr>
          <a:xfrm>
            <a:off x="594622" y="1239864"/>
            <a:ext cx="40667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If we had 50 sequential days of stock data..</a:t>
            </a:r>
            <a:endParaRPr lang="en-US" sz="25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821CAB-D661-84CA-E3F8-580C282355CB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PH" sz="1500" b="1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A1A18DA-DCF8-8F34-817E-C365BC02A1A6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865DFD6-58C8-76A7-6EEA-CDC5BEA8FAC9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B517DBA-F9CC-C1D6-6890-043AD4D4C954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69B4DA1-39F0-DF38-B009-1B6684521C22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3CE2C17-EA02-0914-124A-3B1FDB075193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3CE2C17-EA02-0914-124A-3B1FDB075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2806ED-8147-2349-24A2-BE04A294F55F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9124739-C4F9-21C0-921C-791D6F5C8A82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9124739-C4F9-21C0-921C-791D6F5C8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98B2745-4188-0CFE-C302-D680128D3414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54B9B3B-525A-6024-F89D-EE2A0BE0F7CE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54B9B3B-525A-6024-F89D-EE2A0BE0F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741A35CE-288A-7DC3-0BFF-4F2A0F350936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DEC6679A-0916-9F77-6C7E-B193970E1D1B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5AAC646-7005-4D39-72C1-9F8CECB9CA0F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A2F49F0-E208-18FA-EEB1-2803F70B0540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F1F5643-C602-A8C6-93E9-857C8FF40B76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347C416-A74C-3720-CEDE-ECED5064BFF9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C70403C-F173-1809-D2BE-291D3952DE92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4F40DF-BA73-6986-01E1-BF2DE465EEC8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84F40DF-BA73-6986-01E1-BF2DE465EE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5B3011-C695-43EC-7D20-FB291513D6B3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C6D68D-0167-08AF-333A-028B22465C35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C6D68D-0167-08AF-333A-028B22465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20BD264-AA31-B716-6F66-6EA0CECC52A8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D23F1D-AA18-1307-FD8C-86CDA8E9B9D7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2D23F1D-AA18-1307-FD8C-86CDA8E9B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3D78083E-0361-1639-FC18-2B6CE9313ED0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7F920B8-A623-AD73-1B0E-2209AFC1DA73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1CB736C-E2FF-F309-3647-8E0DCDA6CAD3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44958AA-2BF8-F662-5B4F-3A08D453E6E0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A01C017-9923-C6E1-6428-92912F0CEEAD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1F314B7-2F36-464A-DEC2-73EBA042541A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3AE490C-D1CD-CAE6-BB0D-B71319F8D58F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3AE490C-D1CD-CAE6-BB0D-B71319F8D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59CFC00-37C7-556F-DD4C-E1D24B34E3C1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673E1A1-4A84-90BE-5199-9191ADCA3560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673E1A1-4A84-90BE-5199-9191ADCA3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4B4121D-A612-550D-7A18-BD816EBAECA6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B343CF4-BEAE-BBFA-B5C7-52EA1A626C63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B343CF4-BEAE-BBFA-B5C7-52EA1A62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12F13096-2681-B8E4-0E58-3A358174BAC0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191715E8-E97D-487D-C545-E246DFCB3122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D95CB7E4-DD08-E35E-DE98-62AB6881C710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48F21D1-6FA8-D105-FD79-D64F01700EC2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2F1E560-D711-4F49-9ABA-6A6E6F0BCCCD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61C73CA-FA49-84A2-1279-E97976A4A3FD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1D412A2-5680-3FEA-6BF6-5F45DA0A9DD3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9253D5A-3D12-0691-7005-18F96316992F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09253D5A-3D12-0691-7005-18F963169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9731635-EF0D-1463-8CE5-3B3FAAB4EE15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35A4708-F9E2-DF3D-023E-4C65B16D4AE7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35A4708-F9E2-DF3D-023E-4C65B16D4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1B61855-A0FF-5EDC-CB87-85B8016409DC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6C52967-9876-AA23-A24A-CDB3421801F1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6C52967-9876-AA23-A24A-CDB342180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C75F92DC-49E3-DF3A-18AF-79D3BE67E026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DFAD2AD2-5A7D-B26B-5CCD-24BCA31DEC8D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109181-3861-E098-E570-CCB34F575A9B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109181-3861-E098-E570-CCB34F575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4405C-5F58-655D-B34D-61A41A5326C1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4405C-5F58-655D-B34D-61A41A532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9B468-4F49-C69D-347E-119A7794E0ED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9B468-4F49-C69D-347E-119A7794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986092-3433-1DCC-A436-22D9E2D4BB5E}"/>
                  </a:ext>
                </a:extLst>
              </p:cNvPr>
              <p:cNvSpPr txBox="1"/>
              <p:nvPr/>
            </p:nvSpPr>
            <p:spPr>
              <a:xfrm>
                <a:off x="643032" y="2240443"/>
                <a:ext cx="3361123" cy="71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PH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sup>
                      </m:sSup>
                    </m:oMath>
                  </m:oMathPara>
                </a14:m>
                <a:endParaRPr lang="en-PH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986092-3433-1DCC-A436-22D9E2D4B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2" y="2240443"/>
                <a:ext cx="3361123" cy="7148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18CA9-2BE0-225F-6D1B-655AC5D15A5C}"/>
                  </a:ext>
                </a:extLst>
              </p:cNvPr>
              <p:cNvSpPr txBox="1"/>
              <p:nvPr/>
            </p:nvSpPr>
            <p:spPr>
              <a:xfrm>
                <a:off x="643032" y="3055235"/>
                <a:ext cx="4705671" cy="125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500" dirty="0">
                    <a:ea typeface="Cambria Math" panose="02040503050406030204" pitchFamily="18" charset="0"/>
                  </a:rPr>
                  <a:t>Then we would unroll </a:t>
                </a:r>
                <a:r>
                  <a:rPr lang="en-PH" sz="2500" b="1" dirty="0">
                    <a:ea typeface="Cambria Math" panose="02040503050406030204" pitchFamily="18" charset="0"/>
                  </a:rPr>
                  <a:t>50 times </a:t>
                </a:r>
                <a:r>
                  <a:rPr lang="en-PH" sz="2500" dirty="0">
                    <a:ea typeface="Cambria Math" panose="02040503050406030204" pitchFamily="18" charset="0"/>
                  </a:rPr>
                  <a:t>and we will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PH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rgbClr val="FF0000"/>
                    </a:solidFill>
                  </a:rPr>
                  <a:t> which is a very large number.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18CA9-2BE0-225F-6D1B-655AC5D15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2" y="3055235"/>
                <a:ext cx="4705671" cy="1250855"/>
              </a:xfrm>
              <a:prstGeom prst="rect">
                <a:avLst/>
              </a:prstGeom>
              <a:blipFill>
                <a:blip r:embed="rId19"/>
                <a:stretch>
                  <a:fillRect l="-2073" t="-3415" b="-1122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04AC114A-D979-5AEE-2216-BB7F69C091FF}"/>
              </a:ext>
            </a:extLst>
          </p:cNvPr>
          <p:cNvSpPr/>
          <p:nvPr/>
        </p:nvSpPr>
        <p:spPr>
          <a:xfrm>
            <a:off x="547076" y="4347669"/>
            <a:ext cx="5021848" cy="255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r>
              <a:rPr lang="en-PH" sz="1800" dirty="0">
                <a:solidFill>
                  <a:schemeClr val="tx1"/>
                </a:solidFill>
              </a:rPr>
              <a:t>This is why it is called an </a:t>
            </a:r>
            <a:r>
              <a:rPr lang="en-PH" sz="1800" b="1" dirty="0">
                <a:solidFill>
                  <a:schemeClr val="tx1"/>
                </a:solidFill>
              </a:rPr>
              <a:t>Exploding Gradient Problem</a:t>
            </a:r>
            <a:r>
              <a:rPr lang="en-PH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058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6CC0E-6ADD-570B-11AA-FE4E0A5F7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7FBF0-6836-082F-EAB0-A14FDB701265}"/>
                  </a:ext>
                </a:extLst>
              </p:cNvPr>
              <p:cNvSpPr txBox="1"/>
              <p:nvPr/>
            </p:nvSpPr>
            <p:spPr>
              <a:xfrm>
                <a:off x="594622" y="1345176"/>
                <a:ext cx="4066778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500" dirty="0"/>
                  <a:t>One way to prevent the Exploding Gradient Problem </a:t>
                </a:r>
                <a:r>
                  <a:rPr lang="en-PH" sz="2500" b="1" dirty="0"/>
                  <a:t>would be to limit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25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500" b="1" dirty="0"/>
                  <a:t> to a value less than 1 </a:t>
                </a:r>
              </a:p>
              <a:p>
                <a:r>
                  <a:rPr lang="en-PH" sz="2500" dirty="0"/>
                  <a:t> </a:t>
                </a:r>
                <a:endParaRPr lang="en-US" sz="25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27FBF0-6836-082F-EAB0-A14FDB701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2" y="1345176"/>
                <a:ext cx="4066778" cy="2015936"/>
              </a:xfrm>
              <a:prstGeom prst="rect">
                <a:avLst/>
              </a:prstGeom>
              <a:blipFill>
                <a:blip r:embed="rId3"/>
                <a:stretch>
                  <a:fillRect l="-2549" t="-2424" r="-209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035C606-2465-0522-47BC-F51D3E2483C5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11E9588-3552-8D6D-3E15-D55E4B02D6B9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F00F7E3-D2B9-8BB5-2B20-F263ACC060D8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CAABEE8-F0E6-F954-3523-4BC9D46A2A3B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2FE0B80-F80C-A276-4108-4B44C24F1AE7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0FB070-23FE-7A88-D3B9-7379C5209CBB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0FB070-23FE-7A88-D3B9-7379C5209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F77484F-C2A3-E835-72A0-1F3BD4E80775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4C129F4-0CDF-538E-AC34-C5076B4AD1D7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4C129F4-0CDF-538E-AC34-C5076B4AD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43943EB-FC0D-787D-0DC1-9AC2151E8250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89676C-1C69-DD7A-C5DA-5FE7690EC793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189676C-1C69-DD7A-C5DA-5FE7690E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60CA83A6-E64A-FABB-275E-3832D4D22D76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77DC96D0-BBC8-408A-6110-AE052EC13FE2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DB8DB25-F5D5-5327-2316-53923F661EA7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5EBF44D-012E-E392-BD4D-3F1ACFAFD31E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00276F-0B55-A054-B2EA-6C6230CCB4DB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9377EA-175A-DCAC-08E5-FE8F0F9416B8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A394E47-1298-9158-4885-3E3490339428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5AB9483-5365-C3C2-9A68-B7A74E4D3348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5AB9483-5365-C3C2-9A68-B7A74E4D3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800045D-ED2B-D804-48CF-42682649B76A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7AB20A9-4227-89DD-3F7B-5AA18A6B9511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7AB20A9-4227-89DD-3F7B-5AA18A6B9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351B41-9D6D-5A02-1116-56EC5E45CE0E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CD8604-3DAF-DA16-2172-FE532C29D99C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CD8604-3DAF-DA16-2172-FE532C29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52D1CA7F-E270-AFB5-EFCC-ED0899396D0A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4B2DBB5-21A1-2F36-B90E-7ABBF43C53BE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82C44A0-5300-65FF-D996-1E522F770EA7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D91092-7138-28D1-ACFA-4E40D837D069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71D0295-3D3C-A21A-14F4-1A9EC01EED9C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A3FD1B-03B0-7B82-9F13-406351C123FF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8A2CA3-3E28-3547-68F2-8AAB17E8224B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8A2CA3-3E28-3547-68F2-8AAB17E82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4D8B21-7564-F27B-DAE5-AEFE066F4B7C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4895FEA-70E3-06E5-177D-C7ACFD3D367A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4895FEA-70E3-06E5-177D-C7ACFD3D3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0A46FA-4C11-38D9-3B18-D86A3544FDA4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BD5998-B87C-FA8A-132C-EDF4F3EFB2AF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2BD5998-B87C-FA8A-132C-EDF4F3EFB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F8A12925-0FBC-4D6D-7973-90030F475F8A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44D6D4F3-F204-CE36-C706-73D644BC9BA8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D423D957-C8B8-F828-4FEB-BFF701D55804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1926A1F-5C44-5FBC-57B9-348FE3B4F401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EA9113A-E754-5F36-F956-31F4ADDB6DAC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265A72F-15D1-9D85-7FCC-2ECCBFA89B04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51066C6-AD1B-3B38-C420-7A5CA282F6BF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B21E488-0266-F501-9362-0443ACA4DF92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B21E488-0266-F501-9362-0443ACA4D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7F1ACF2-D5F7-B193-0C55-8B8285E02528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54494EA-08DB-2473-A878-1D25D190F0E7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54494EA-08DB-2473-A878-1D25D190F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1094641-9428-5DFF-3E50-F1BD7B398D94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19E19-1576-3CC7-9C54-A6ADD95DBB31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19E19-1576-3CC7-9C54-A6ADD95DB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C0D74CD9-EBA1-D0F8-9E1A-088866E9E355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B35155B9-ACD2-9659-A258-4AB25FB8B89B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AA5E1-5070-C022-8B52-675D0E10EECB}"/>
                  </a:ext>
                </a:extLst>
              </p:cNvPr>
              <p:cNvSpPr txBox="1"/>
              <p:nvPr/>
            </p:nvSpPr>
            <p:spPr>
              <a:xfrm>
                <a:off x="1707470" y="3216508"/>
                <a:ext cx="165058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PH" sz="4000" dirty="0"/>
                  <a:t> &lt; 1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7AA5E1-5070-C022-8B52-675D0E10E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70" y="3216508"/>
                <a:ext cx="1650584" cy="707886"/>
              </a:xfrm>
              <a:prstGeom prst="rect">
                <a:avLst/>
              </a:prstGeom>
              <a:blipFill>
                <a:blip r:embed="rId16"/>
                <a:stretch>
                  <a:fillRect t="-15517" r="-5166" b="-3620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9437A-144C-E808-7042-40D2224F48E8}"/>
                  </a:ext>
                </a:extLst>
              </p:cNvPr>
              <p:cNvSpPr txBox="1"/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9437A-144C-E808-7042-40D2224F4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2043883"/>
                <a:ext cx="835998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3D068-A1A0-9462-4851-6F6FE02C800C}"/>
                  </a:ext>
                </a:extLst>
              </p:cNvPr>
              <p:cNvSpPr txBox="1"/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A3D068-A1A0-9462-4851-6F6FE02C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436" y="3293452"/>
                <a:ext cx="835998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058DA6-C089-B1AA-9792-BBEE1895BEA0}"/>
                  </a:ext>
                </a:extLst>
              </p:cNvPr>
              <p:cNvSpPr txBox="1"/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058DA6-C089-B1AA-9792-BBEE1895B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736" y="4779454"/>
                <a:ext cx="835998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5E930A1-4355-C8A3-A57E-2EFF2BC9AD36}"/>
              </a:ext>
            </a:extLst>
          </p:cNvPr>
          <p:cNvSpPr txBox="1"/>
          <p:nvPr/>
        </p:nvSpPr>
        <p:spPr>
          <a:xfrm>
            <a:off x="594622" y="4355938"/>
            <a:ext cx="40667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However, this results in </a:t>
            </a:r>
            <a:r>
              <a:rPr lang="en-PH" sz="2500" b="1" dirty="0"/>
              <a:t>the Vanishing Gradient Problem</a:t>
            </a:r>
            <a:r>
              <a:rPr lang="en-PH" sz="2500" dirty="0"/>
              <a:t>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39589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87BD2-73CE-B1B9-8E18-61F546B25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3B13CF-B236-4BF9-3BA4-93F2F94EB0EF}"/>
                  </a:ext>
                </a:extLst>
              </p:cNvPr>
              <p:cNvSpPr txBox="1"/>
              <p:nvPr/>
            </p:nvSpPr>
            <p:spPr>
              <a:xfrm>
                <a:off x="594622" y="1345176"/>
                <a:ext cx="4066778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500" dirty="0"/>
                  <a:t>Let us set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P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PH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2500" dirty="0"/>
                  <a:t>to 0.5</a:t>
                </a:r>
                <a:endParaRPr lang="en-US" sz="25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3B13CF-B236-4BF9-3BA4-93F2F94EB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2" y="1345176"/>
                <a:ext cx="4066778" cy="513282"/>
              </a:xfrm>
              <a:prstGeom prst="rect">
                <a:avLst/>
              </a:prstGeom>
              <a:blipFill>
                <a:blip r:embed="rId3"/>
                <a:stretch>
                  <a:fillRect l="-2549" t="-2381" b="-2857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B4D9C44F-9431-0BBF-3D5B-7FF303574576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8B02F62-19CF-8CFB-EB45-5679B2678ACA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9A0DB05-394C-2749-B9E2-59251CAD5F3D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1902B82-0B70-2D2F-274D-CD9EE53AD292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5673E81-EC05-95E5-D322-48F51A3DF46E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90681FE-E43C-51A3-BA1E-EDF0C8CECD4C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90681FE-E43C-51A3-BA1E-EDF0C8CEC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1D0A1DB-3B72-4293-5B14-8B7FB0A33953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D6B244D-B1E0-CE1E-9268-8C3703763E3B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D6B244D-B1E0-CE1E-9268-8C3703763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95BAD97-22BD-31DF-9023-423393346D67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EE98C6-82D9-A72A-1510-7B9C3A44F630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CEE98C6-82D9-A72A-1510-7B9C3A44F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5FCE2545-5B9F-86A7-DB19-EC14B829CDD7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A99271F4-B643-93E4-EE36-4F44135895BA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00270581-1942-F2F0-6799-0116875C0FB0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A642FCF-E79F-AB8C-51BE-124726C260BB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FD4CDD1-B928-802E-FC51-F8C41D0DD894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71178ED-E1EA-0537-7A32-33603DA23425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9ADCCE1-02C6-515F-D686-59A7F7B01501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37BBAB6-426D-1A26-E37C-AAF5EBA8D503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37BBAB6-426D-1A26-E37C-AAF5EBA8D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C7ED79-C923-794F-EE7C-B8EDFB84CBB0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C24E8E-851C-A4CC-0A93-87E391DD795C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C24E8E-851C-A4CC-0A93-87E391DD7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CABB68-257F-8447-9DB5-7DCB5C56F6F1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288246-BD2D-4950-0B80-B405A81BA8DF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288246-BD2D-4950-0B80-B405A81BA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8149DB7-EAEB-C4CB-EEAD-99F5B772DC06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310EB1C-9716-04F3-A1E1-8C357E38F6E7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D8A19B6-2512-B140-8590-44F75880725F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68428C7-DA4F-9192-673C-E22848C5EDAC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AD1B16-F71E-C56B-5F07-353A06AF7AF5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52EBA3C-E028-26C1-4156-7E03B8C7710F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A47A004-D66D-8DDE-3311-538C2E3B6C78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A47A004-D66D-8DDE-3311-538C2E3B6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AB1884C-F65A-F217-CB00-BCC2F93A062B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80C0EDC-6863-56AF-40C8-0DC5217048C4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80C0EDC-6863-56AF-40C8-0DC521704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FC8F0FC-BD62-40CF-C1FF-613F1AD962B6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FF1BE34-DC37-9346-5E5A-BEECBE62243D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FF1BE34-DC37-9346-5E5A-BEECBE622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8793F38D-7991-1843-0584-D604772D2FE8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F2E30EB3-BB90-1BFE-3688-3EFB1B00A942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B3E0A13-E645-D68A-8897-5F051A9F1166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6216C48-2F7A-1BB9-0C3A-73FCB276F6BB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D7E1392-E0E3-9046-EF2A-51FCBD20081A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352B2B6-A6A7-74B3-8414-EF46ACADA8C3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82DECB-5957-45AD-40D4-8E407ABB44E1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A370062-2B91-03FB-DD06-F5D1E8055622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A370062-2B91-03FB-DD06-F5D1E8055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5BCA380C-7799-49DE-8886-BA394736B0C7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411DD35-DB9C-7F8C-9FCF-A4B0E6D581CD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411DD35-DB9C-7F8C-9FCF-A4B0E6D58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38414DB-FF73-97B0-FBDB-F9AFE0AF5BE3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42A5216-89AE-FC0E-D938-B6DD030EB4A7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42A5216-89AE-FC0E-D938-B6DD030EB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F5CA0146-89BE-FB9D-33D5-8FF348F43B0A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824A7CC6-776B-4C09-3E5E-CAD33E78E8DD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CB868-E090-90F6-6B2C-B4756E8442F5}"/>
                  </a:ext>
                </a:extLst>
              </p:cNvPr>
              <p:cNvSpPr txBox="1"/>
              <p:nvPr/>
            </p:nvSpPr>
            <p:spPr>
              <a:xfrm>
                <a:off x="654271" y="2095759"/>
                <a:ext cx="213586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CB868-E090-90F6-6B2C-B4756E84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71" y="2095759"/>
                <a:ext cx="2135868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F3B3D75-8349-6504-9A47-AD89FE58D3F1}"/>
              </a:ext>
            </a:extLst>
          </p:cNvPr>
          <p:cNvSpPr txBox="1"/>
          <p:nvPr/>
        </p:nvSpPr>
        <p:spPr>
          <a:xfrm>
            <a:off x="594622" y="4355938"/>
            <a:ext cx="40667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However, this results in </a:t>
            </a:r>
            <a:r>
              <a:rPr lang="en-PH" sz="2500" b="1" dirty="0"/>
              <a:t>the Vanishing Gradient Problem</a:t>
            </a:r>
            <a:r>
              <a:rPr lang="en-PH" sz="2500" dirty="0"/>
              <a:t>.</a:t>
            </a:r>
            <a:endParaRPr lang="en-US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F576B-8358-0E0B-F4BC-B7D60E3E900B}"/>
                  </a:ext>
                </a:extLst>
              </p:cNvPr>
              <p:cNvSpPr txBox="1"/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F576B-8358-0E0B-F4BC-B7D60E3E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266E5-2920-31FE-D22F-62A9AD08A9FA}"/>
                  </a:ext>
                </a:extLst>
              </p:cNvPr>
              <p:cNvSpPr txBox="1"/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266E5-2920-31FE-D22F-62A9AD08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FD2120-B7BC-36C4-F7B7-2B6B14468640}"/>
                  </a:ext>
                </a:extLst>
              </p:cNvPr>
              <p:cNvSpPr txBox="1"/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FD2120-B7BC-36C4-F7B7-2B6B14468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714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961D3-6105-C236-C758-DC6BA049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5D5B0CA3-833F-7BAC-C515-F80996ABB6D7}"/>
              </a:ext>
            </a:extLst>
          </p:cNvPr>
          <p:cNvSpPr/>
          <p:nvPr/>
        </p:nvSpPr>
        <p:spPr>
          <a:xfrm>
            <a:off x="5937948" y="1190603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B02146B-6F21-56E8-A498-0D64906370FE}"/>
              </a:ext>
            </a:extLst>
          </p:cNvPr>
          <p:cNvSpPr/>
          <p:nvPr/>
        </p:nvSpPr>
        <p:spPr>
          <a:xfrm>
            <a:off x="8487461" y="1192325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D4C2EE8-11AF-F8E2-AB8B-D1B5AFF5A40A}"/>
              </a:ext>
            </a:extLst>
          </p:cNvPr>
          <p:cNvSpPr/>
          <p:nvPr/>
        </p:nvSpPr>
        <p:spPr>
          <a:xfrm>
            <a:off x="11036974" y="1190603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2304D15-AC72-0394-6456-46A0E7016941}"/>
              </a:ext>
            </a:extLst>
          </p:cNvPr>
          <p:cNvCxnSpPr>
            <a:cxnSpLocks/>
            <a:stCxn id="68" idx="6"/>
            <a:endCxn id="75" idx="2"/>
          </p:cNvCxnSpPr>
          <p:nvPr/>
        </p:nvCxnSpPr>
        <p:spPr>
          <a:xfrm>
            <a:off x="6852348" y="1647803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43E7ABE-AC0F-B5E0-64B2-25A712CF8923}"/>
              </a:ext>
            </a:extLst>
          </p:cNvPr>
          <p:cNvCxnSpPr>
            <a:cxnSpLocks/>
            <a:stCxn id="69" idx="6"/>
            <a:endCxn id="78" idx="2"/>
          </p:cNvCxnSpPr>
          <p:nvPr/>
        </p:nvCxnSpPr>
        <p:spPr>
          <a:xfrm flipV="1">
            <a:off x="9401861" y="1647804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836DBA3-F2AC-C67E-B54C-7394D1094A35}"/>
                  </a:ext>
                </a:extLst>
              </p:cNvPr>
              <p:cNvSpPr/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836DBA3-F2AC-C67E-B54C-7394D1094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1345176"/>
                <a:ext cx="630237" cy="6052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DEF9429-FE2D-B715-87CB-CE5FBDD3CA1C}"/>
              </a:ext>
            </a:extLst>
          </p:cNvPr>
          <p:cNvCxnSpPr>
            <a:cxnSpLocks/>
            <a:stCxn id="75" idx="6"/>
            <a:endCxn id="69" idx="2"/>
          </p:cNvCxnSpPr>
          <p:nvPr/>
        </p:nvCxnSpPr>
        <p:spPr>
          <a:xfrm>
            <a:off x="7989049" y="1647804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C78187B-0F22-5E6C-EEBD-C4ADD2C75870}"/>
                  </a:ext>
                </a:extLst>
              </p:cNvPr>
              <p:cNvSpPr/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C78187B-0F22-5E6C-EEBD-C4ADD2C758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1345176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C0F27F-95EC-613F-6E9F-1C6AA01F7393}"/>
              </a:ext>
            </a:extLst>
          </p:cNvPr>
          <p:cNvCxnSpPr>
            <a:cxnSpLocks/>
            <a:stCxn id="78" idx="6"/>
            <a:endCxn id="70" idx="2"/>
          </p:cNvCxnSpPr>
          <p:nvPr/>
        </p:nvCxnSpPr>
        <p:spPr>
          <a:xfrm flipV="1">
            <a:off x="10534536" y="1647803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1D200F6-226A-1BB5-D472-3DEC8558C938}"/>
                  </a:ext>
                </a:extLst>
              </p:cNvPr>
              <p:cNvSpPr txBox="1"/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1D200F6-226A-1BB5-D472-3DEC8558C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1415391"/>
                <a:ext cx="69115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1C90DF15-48B2-C190-A777-CD876D5FB2C8}"/>
              </a:ext>
            </a:extLst>
          </p:cNvPr>
          <p:cNvSpPr txBox="1"/>
          <p:nvPr/>
        </p:nvSpPr>
        <p:spPr>
          <a:xfrm>
            <a:off x="8629032" y="1268130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F1984A74-7711-D3DB-36A0-39FBA7879699}"/>
              </a:ext>
            </a:extLst>
          </p:cNvPr>
          <p:cNvCxnSpPr>
            <a:cxnSpLocks/>
            <a:stCxn id="69" idx="6"/>
            <a:endCxn id="55" idx="0"/>
          </p:cNvCxnSpPr>
          <p:nvPr/>
        </p:nvCxnSpPr>
        <p:spPr>
          <a:xfrm flipH="1">
            <a:off x="7673931" y="1649525"/>
            <a:ext cx="1727930" cy="929916"/>
          </a:xfrm>
          <a:prstGeom prst="curvedConnector4">
            <a:avLst>
              <a:gd name="adj1" fmla="val -13230"/>
              <a:gd name="adj2" fmla="val 74583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E2C420F1-D079-C802-064B-1A9011ABE391}"/>
              </a:ext>
            </a:extLst>
          </p:cNvPr>
          <p:cNvSpPr/>
          <p:nvPr/>
        </p:nvSpPr>
        <p:spPr>
          <a:xfrm>
            <a:off x="5937948" y="2424868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BC7AA79-F9F8-1D52-DB66-1D80EB047D15}"/>
              </a:ext>
            </a:extLst>
          </p:cNvPr>
          <p:cNvSpPr/>
          <p:nvPr/>
        </p:nvSpPr>
        <p:spPr>
          <a:xfrm>
            <a:off x="8487461" y="2426590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359349E-1267-585B-74D1-310A05665559}"/>
              </a:ext>
            </a:extLst>
          </p:cNvPr>
          <p:cNvSpPr/>
          <p:nvPr/>
        </p:nvSpPr>
        <p:spPr>
          <a:xfrm>
            <a:off x="11036974" y="2424868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E9FB511-802B-F6F6-89B8-9C5F4D9FC6C1}"/>
              </a:ext>
            </a:extLst>
          </p:cNvPr>
          <p:cNvCxnSpPr>
            <a:cxnSpLocks/>
            <a:stCxn id="40" idx="6"/>
            <a:endCxn id="55" idx="2"/>
          </p:cNvCxnSpPr>
          <p:nvPr/>
        </p:nvCxnSpPr>
        <p:spPr>
          <a:xfrm>
            <a:off x="6852348" y="2882068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3500BA4-CF2C-90D6-5903-489BDBD65EA4}"/>
              </a:ext>
            </a:extLst>
          </p:cNvPr>
          <p:cNvCxnSpPr>
            <a:cxnSpLocks/>
            <a:stCxn id="41" idx="6"/>
            <a:endCxn id="57" idx="2"/>
          </p:cNvCxnSpPr>
          <p:nvPr/>
        </p:nvCxnSpPr>
        <p:spPr>
          <a:xfrm flipV="1">
            <a:off x="9401861" y="2882069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2EFD4E0-1262-E4A4-0A73-F53DB3684926}"/>
                  </a:ext>
                </a:extLst>
              </p:cNvPr>
              <p:cNvSpPr/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2EFD4E0-1262-E4A4-0A73-F53DB3684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2579441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B18B52D-6629-2AE4-AFDE-19668356E708}"/>
              </a:ext>
            </a:extLst>
          </p:cNvPr>
          <p:cNvCxnSpPr>
            <a:cxnSpLocks/>
            <a:stCxn id="55" idx="6"/>
            <a:endCxn id="41" idx="2"/>
          </p:cNvCxnSpPr>
          <p:nvPr/>
        </p:nvCxnSpPr>
        <p:spPr>
          <a:xfrm>
            <a:off x="7989049" y="2882069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2076B07-8C31-57D2-BB31-D710C69F139E}"/>
                  </a:ext>
                </a:extLst>
              </p:cNvPr>
              <p:cNvSpPr/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2076B07-8C31-57D2-BB31-D710C69F1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257944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657BDC3-53E2-3E85-187F-77BA51DCF9B2}"/>
              </a:ext>
            </a:extLst>
          </p:cNvPr>
          <p:cNvCxnSpPr>
            <a:cxnSpLocks/>
            <a:stCxn id="57" idx="6"/>
            <a:endCxn id="42" idx="2"/>
          </p:cNvCxnSpPr>
          <p:nvPr/>
        </p:nvCxnSpPr>
        <p:spPr>
          <a:xfrm flipV="1">
            <a:off x="10534536" y="2882068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A23F66-928E-8F1C-E760-6329390A8A36}"/>
                  </a:ext>
                </a:extLst>
              </p:cNvPr>
              <p:cNvSpPr txBox="1"/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A23F66-928E-8F1C-E760-6329390A8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2649656"/>
                <a:ext cx="69115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CAA45547-6E0A-B040-9872-7F962ED285E8}"/>
              </a:ext>
            </a:extLst>
          </p:cNvPr>
          <p:cNvSpPr txBox="1"/>
          <p:nvPr/>
        </p:nvSpPr>
        <p:spPr>
          <a:xfrm>
            <a:off x="8629032" y="2502395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0D988AB-FFED-8339-9C08-82C74158E8E3}"/>
              </a:ext>
            </a:extLst>
          </p:cNvPr>
          <p:cNvSpPr/>
          <p:nvPr/>
        </p:nvSpPr>
        <p:spPr>
          <a:xfrm>
            <a:off x="5937948" y="3784207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3E35D1-1FA3-F63F-B577-18F03FA3F615}"/>
              </a:ext>
            </a:extLst>
          </p:cNvPr>
          <p:cNvSpPr/>
          <p:nvPr/>
        </p:nvSpPr>
        <p:spPr>
          <a:xfrm>
            <a:off x="8487461" y="3785929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BEC41B9-7678-7D6A-6D89-2F81B0ADBFA2}"/>
              </a:ext>
            </a:extLst>
          </p:cNvPr>
          <p:cNvSpPr/>
          <p:nvPr/>
        </p:nvSpPr>
        <p:spPr>
          <a:xfrm>
            <a:off x="11036974" y="3784207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5060C9F-4A89-A94B-448C-4815D77CD596}"/>
              </a:ext>
            </a:extLst>
          </p:cNvPr>
          <p:cNvCxnSpPr>
            <a:cxnSpLocks/>
            <a:stCxn id="63" idx="6"/>
            <a:endCxn id="86" idx="2"/>
          </p:cNvCxnSpPr>
          <p:nvPr/>
        </p:nvCxnSpPr>
        <p:spPr>
          <a:xfrm>
            <a:off x="6852348" y="4241407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A40B3BA-83C7-06D9-5375-941ADE9BA991}"/>
              </a:ext>
            </a:extLst>
          </p:cNvPr>
          <p:cNvCxnSpPr>
            <a:cxnSpLocks/>
            <a:stCxn id="64" idx="6"/>
            <a:endCxn id="90" idx="2"/>
          </p:cNvCxnSpPr>
          <p:nvPr/>
        </p:nvCxnSpPr>
        <p:spPr>
          <a:xfrm flipV="1">
            <a:off x="9401861" y="4241408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EF86DD-E1A5-A186-9EEE-7122DD5F9662}"/>
                  </a:ext>
                </a:extLst>
              </p:cNvPr>
              <p:cNvSpPr/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EF86DD-E1A5-A186-9EEE-7122DD5F9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393878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CEAB6B8-F3BC-90BC-F27D-B34BF192FE01}"/>
              </a:ext>
            </a:extLst>
          </p:cNvPr>
          <p:cNvCxnSpPr>
            <a:cxnSpLocks/>
            <a:stCxn id="86" idx="6"/>
            <a:endCxn id="64" idx="2"/>
          </p:cNvCxnSpPr>
          <p:nvPr/>
        </p:nvCxnSpPr>
        <p:spPr>
          <a:xfrm>
            <a:off x="7989049" y="4241408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A670DFD-7BEC-2765-2321-5D636C368AD4}"/>
                  </a:ext>
                </a:extLst>
              </p:cNvPr>
              <p:cNvSpPr/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8A670DFD-7BEC-2765-2321-5D636C368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393878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3D132D4-2AEC-0D3B-77E7-B79164780096}"/>
              </a:ext>
            </a:extLst>
          </p:cNvPr>
          <p:cNvCxnSpPr>
            <a:cxnSpLocks/>
            <a:stCxn id="90" idx="6"/>
            <a:endCxn id="65" idx="2"/>
          </p:cNvCxnSpPr>
          <p:nvPr/>
        </p:nvCxnSpPr>
        <p:spPr>
          <a:xfrm flipV="1">
            <a:off x="10534536" y="4241407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9C0AD6F-2057-B85A-FED4-2D8F93157D9F}"/>
                  </a:ext>
                </a:extLst>
              </p:cNvPr>
              <p:cNvSpPr txBox="1"/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9C0AD6F-2057-B85A-FED4-2D8F93157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4008995"/>
                <a:ext cx="69115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7F4B08E8-58AA-FFB3-A653-A0D1C8752C8D}"/>
              </a:ext>
            </a:extLst>
          </p:cNvPr>
          <p:cNvSpPr txBox="1"/>
          <p:nvPr/>
        </p:nvSpPr>
        <p:spPr>
          <a:xfrm>
            <a:off x="8629032" y="3861734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F205131-753C-72F4-ADFC-B4B604EF6E8D}"/>
              </a:ext>
            </a:extLst>
          </p:cNvPr>
          <p:cNvCxnSpPr>
            <a:cxnSpLocks/>
            <a:stCxn id="41" idx="6"/>
            <a:endCxn id="86" idx="0"/>
          </p:cNvCxnSpPr>
          <p:nvPr/>
        </p:nvCxnSpPr>
        <p:spPr>
          <a:xfrm flipH="1">
            <a:off x="7673931" y="2883790"/>
            <a:ext cx="1727930" cy="1054990"/>
          </a:xfrm>
          <a:prstGeom prst="curvedConnector4">
            <a:avLst>
              <a:gd name="adj1" fmla="val -13230"/>
              <a:gd name="adj2" fmla="val 71668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B4D81C4C-9008-224D-5783-9EC877A4D1A0}"/>
              </a:ext>
            </a:extLst>
          </p:cNvPr>
          <p:cNvSpPr/>
          <p:nvPr/>
        </p:nvSpPr>
        <p:spPr>
          <a:xfrm>
            <a:off x="5937948" y="5386990"/>
            <a:ext cx="914400" cy="914400"/>
          </a:xfrm>
          <a:prstGeom prst="ellipse">
            <a:avLst/>
          </a:prstGeom>
          <a:noFill/>
          <a:ln w="38100">
            <a:solidFill>
              <a:srgbClr val="00B0F0">
                <a:alpha val="3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b="1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387F05C-F143-5F46-296F-6F7C2FCDFF1D}"/>
              </a:ext>
            </a:extLst>
          </p:cNvPr>
          <p:cNvSpPr/>
          <p:nvPr/>
        </p:nvSpPr>
        <p:spPr>
          <a:xfrm>
            <a:off x="8487461" y="53887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solidFill>
              <a:srgbClr val="00B0F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5D87248-9FF5-9645-F443-3072A2669FF5}"/>
              </a:ext>
            </a:extLst>
          </p:cNvPr>
          <p:cNvSpPr/>
          <p:nvPr/>
        </p:nvSpPr>
        <p:spPr>
          <a:xfrm>
            <a:off x="11036974" y="5386990"/>
            <a:ext cx="914400" cy="914400"/>
          </a:xfrm>
          <a:prstGeom prst="ellipse">
            <a:avLst/>
          </a:prstGeom>
          <a:noFill/>
          <a:ln w="38100">
            <a:solidFill>
              <a:srgbClr val="00B050">
                <a:alpha val="30000"/>
              </a:srgb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8830AD-1651-B57C-4844-BBD5C212D1DE}"/>
              </a:ext>
            </a:extLst>
          </p:cNvPr>
          <p:cNvCxnSpPr>
            <a:cxnSpLocks/>
            <a:stCxn id="101" idx="6"/>
            <a:endCxn id="106" idx="2"/>
          </p:cNvCxnSpPr>
          <p:nvPr/>
        </p:nvCxnSpPr>
        <p:spPr>
          <a:xfrm>
            <a:off x="6852348" y="5844190"/>
            <a:ext cx="506464" cy="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C490D76-0AEB-60A2-1923-C38FE638847F}"/>
              </a:ext>
            </a:extLst>
          </p:cNvPr>
          <p:cNvCxnSpPr>
            <a:cxnSpLocks/>
            <a:stCxn id="102" idx="6"/>
            <a:endCxn id="108" idx="2"/>
          </p:cNvCxnSpPr>
          <p:nvPr/>
        </p:nvCxnSpPr>
        <p:spPr>
          <a:xfrm flipV="1">
            <a:off x="9401861" y="5844191"/>
            <a:ext cx="502438" cy="1721"/>
          </a:xfrm>
          <a:prstGeom prst="line">
            <a:avLst/>
          </a:prstGeom>
          <a:ln>
            <a:solidFill>
              <a:srgbClr val="00B0F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D2BAA07-0B77-06B6-3E64-7AC794E5253D}"/>
                  </a:ext>
                </a:extLst>
              </p:cNvPr>
              <p:cNvSpPr/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D2BAA07-0B77-06B6-3E64-7AC794E52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12" y="5541563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EDC964D-9988-FDA4-DCC4-5156AE711EFC}"/>
              </a:ext>
            </a:extLst>
          </p:cNvPr>
          <p:cNvCxnSpPr>
            <a:cxnSpLocks/>
            <a:stCxn id="106" idx="6"/>
            <a:endCxn id="102" idx="2"/>
          </p:cNvCxnSpPr>
          <p:nvPr/>
        </p:nvCxnSpPr>
        <p:spPr>
          <a:xfrm>
            <a:off x="7989049" y="5844191"/>
            <a:ext cx="498412" cy="172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499B778-B0CA-DFA2-5566-3A6A8CB5DB8D}"/>
                  </a:ext>
                </a:extLst>
              </p:cNvPr>
              <p:cNvSpPr/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00B0F0">
                    <a:alpha val="30000"/>
                  </a:srgb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499B778-B0CA-DFA2-5566-3A6A8CB5D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99" y="5541563"/>
                <a:ext cx="630237" cy="6052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B0F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BCBB139-FE93-4846-4919-AF79681CEAB6}"/>
              </a:ext>
            </a:extLst>
          </p:cNvPr>
          <p:cNvCxnSpPr>
            <a:cxnSpLocks/>
            <a:stCxn id="108" idx="6"/>
            <a:endCxn id="103" idx="2"/>
          </p:cNvCxnSpPr>
          <p:nvPr/>
        </p:nvCxnSpPr>
        <p:spPr>
          <a:xfrm flipV="1">
            <a:off x="10534536" y="5844190"/>
            <a:ext cx="502438" cy="1"/>
          </a:xfrm>
          <a:prstGeom prst="line">
            <a:avLst/>
          </a:prstGeom>
          <a:ln>
            <a:solidFill>
              <a:srgbClr val="7030A0">
                <a:alpha val="30000"/>
              </a:srgb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D1BC096-6BB8-F575-D771-0EB5C8DE299A}"/>
                  </a:ext>
                </a:extLst>
              </p:cNvPr>
              <p:cNvSpPr txBox="1"/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>
                      <a:alpha val="3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D1BC096-6BB8-F575-D771-0EB5C8DE2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286" y="5611778"/>
                <a:ext cx="6911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>
            <a:extLst>
              <a:ext uri="{FF2B5EF4-FFF2-40B4-BE49-F238E27FC236}">
                <a16:creationId xmlns:a16="http://schemas.microsoft.com/office/drawing/2014/main" id="{4886B17D-D056-42E7-AD7E-0457A488ECB3}"/>
              </a:ext>
            </a:extLst>
          </p:cNvPr>
          <p:cNvSpPr txBox="1"/>
          <p:nvPr/>
        </p:nvSpPr>
        <p:spPr>
          <a:xfrm>
            <a:off x="8629032" y="5464517"/>
            <a:ext cx="6633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solidFill>
                  <a:schemeClr val="tx1">
                    <a:alpha val="30000"/>
                  </a:schemeClr>
                </a:solidFill>
              </a:rPr>
              <a:t>ReLu</a:t>
            </a:r>
            <a:endParaRPr lang="en-PH" sz="1500" b="1" dirty="0">
              <a:solidFill>
                <a:schemeClr val="tx1">
                  <a:alpha val="30000"/>
                </a:schemeClr>
              </a:solidFill>
            </a:endParaRPr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C5A3153B-E44D-5A19-4A8D-69E3FDD7B022}"/>
              </a:ext>
            </a:extLst>
          </p:cNvPr>
          <p:cNvCxnSpPr>
            <a:cxnSpLocks/>
            <a:stCxn id="64" idx="6"/>
            <a:endCxn id="106" idx="0"/>
          </p:cNvCxnSpPr>
          <p:nvPr/>
        </p:nvCxnSpPr>
        <p:spPr>
          <a:xfrm flipH="1">
            <a:off x="7673931" y="4243129"/>
            <a:ext cx="1727930" cy="1298434"/>
          </a:xfrm>
          <a:prstGeom prst="curvedConnector4">
            <a:avLst>
              <a:gd name="adj1" fmla="val -13230"/>
              <a:gd name="adj2" fmla="val 67606"/>
            </a:avLst>
          </a:prstGeom>
          <a:ln w="38100">
            <a:solidFill>
              <a:srgbClr val="00B0F0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47AD53-193F-9A96-D5C3-A20C2ADF5452}"/>
              </a:ext>
            </a:extLst>
          </p:cNvPr>
          <p:cNvSpPr txBox="1"/>
          <p:nvPr/>
        </p:nvSpPr>
        <p:spPr>
          <a:xfrm>
            <a:off x="594621" y="1239864"/>
            <a:ext cx="4705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So If we again had 50 sequential days of stock data..</a:t>
            </a:r>
            <a:endParaRPr lang="en-US" sz="2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6822D-8167-1F51-3AB3-30EB330010A4}"/>
                  </a:ext>
                </a:extLst>
              </p:cNvPr>
              <p:cNvSpPr txBox="1"/>
              <p:nvPr/>
            </p:nvSpPr>
            <p:spPr>
              <a:xfrm>
                <a:off x="643032" y="2240443"/>
                <a:ext cx="3875038" cy="71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PH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PH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e>
                        <m:sup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</m:t>
                          </m:r>
                        </m:sup>
                      </m:sSup>
                    </m:oMath>
                  </m:oMathPara>
                </a14:m>
                <a:endParaRPr lang="en-PH" sz="4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6822D-8167-1F51-3AB3-30EB33001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2" y="2240443"/>
                <a:ext cx="3875038" cy="7148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D9B4F-5273-EF3C-352F-3C03F6CDB6CC}"/>
                  </a:ext>
                </a:extLst>
              </p:cNvPr>
              <p:cNvSpPr txBox="1"/>
              <p:nvPr/>
            </p:nvSpPr>
            <p:spPr>
              <a:xfrm>
                <a:off x="643032" y="3055235"/>
                <a:ext cx="4705671" cy="1250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500" dirty="0">
                    <a:ea typeface="Cambria Math" panose="02040503050406030204" pitchFamily="18" charset="0"/>
                  </a:rPr>
                  <a:t>Then we would unroll </a:t>
                </a:r>
                <a:r>
                  <a:rPr lang="en-PH" sz="2500" b="1" dirty="0">
                    <a:ea typeface="Cambria Math" panose="02040503050406030204" pitchFamily="18" charset="0"/>
                  </a:rPr>
                  <a:t>50 times </a:t>
                </a:r>
                <a:r>
                  <a:rPr lang="en-PH" sz="2500" dirty="0">
                    <a:ea typeface="Cambria Math" panose="02040503050406030204" pitchFamily="18" charset="0"/>
                  </a:rPr>
                  <a:t>and we will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PH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rgbClr val="FF0000"/>
                    </a:solidFill>
                  </a:rPr>
                  <a:t> which is a number super close to 0	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D9B4F-5273-EF3C-352F-3C03F6CDB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32" y="3055235"/>
                <a:ext cx="4705671" cy="1250855"/>
              </a:xfrm>
              <a:prstGeom prst="rect">
                <a:avLst/>
              </a:prstGeom>
              <a:blipFill>
                <a:blip r:embed="rId16"/>
                <a:stretch>
                  <a:fillRect l="-2073" t="-3415" b="-1122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453D7-68EF-2DEF-B60B-8BA62E028433}"/>
                  </a:ext>
                </a:extLst>
              </p:cNvPr>
              <p:cNvSpPr txBox="1"/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2453D7-68EF-2DEF-B60B-8BA62E028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4742400"/>
                <a:ext cx="688580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3ABD0F-C5E4-1B9B-D6EF-C4DC5D4A0861}"/>
                  </a:ext>
                </a:extLst>
              </p:cNvPr>
              <p:cNvSpPr txBox="1"/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3ABD0F-C5E4-1B9B-D6EF-C4DC5D4A0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3259097"/>
                <a:ext cx="688580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5D82D7-2838-B01F-2329-D15E3473C684}"/>
                  </a:ext>
                </a:extLst>
              </p:cNvPr>
              <p:cNvSpPr txBox="1"/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.5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5D82D7-2838-B01F-2329-D15E3473C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154" y="1895704"/>
                <a:ext cx="68858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loud 15">
            <a:extLst>
              <a:ext uri="{FF2B5EF4-FFF2-40B4-BE49-F238E27FC236}">
                <a16:creationId xmlns:a16="http://schemas.microsoft.com/office/drawing/2014/main" id="{115BF7A1-38D9-F967-7829-C8D743A9F81B}"/>
              </a:ext>
            </a:extLst>
          </p:cNvPr>
          <p:cNvSpPr/>
          <p:nvPr/>
        </p:nvSpPr>
        <p:spPr>
          <a:xfrm>
            <a:off x="1022424" y="4562993"/>
            <a:ext cx="3950398" cy="1701900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r>
              <a:rPr lang="en-PH" sz="1800" dirty="0">
                <a:solidFill>
                  <a:schemeClr val="tx1"/>
                </a:solidFill>
              </a:rPr>
              <a:t>This is why it is called a </a:t>
            </a:r>
            <a:r>
              <a:rPr lang="en-PH" sz="1800" b="1" dirty="0">
                <a:solidFill>
                  <a:schemeClr val="tx1"/>
                </a:solidFill>
              </a:rPr>
              <a:t>Vanishing Gradient Problem</a:t>
            </a:r>
            <a:r>
              <a:rPr lang="en-PH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PH" dirty="0"/>
          </a:p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074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D8DF65-88EF-D8C6-398E-7CA6E1C0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E988-5250-B83D-691F-6D2890B8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Sequential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CF1A1-C600-C157-89EB-A0580F8CC9EA}"/>
              </a:ext>
            </a:extLst>
          </p:cNvPr>
          <p:cNvGrpSpPr/>
          <p:nvPr/>
        </p:nvGrpSpPr>
        <p:grpSpPr>
          <a:xfrm>
            <a:off x="2843419" y="2497497"/>
            <a:ext cx="6505162" cy="3534135"/>
            <a:chOff x="3000115" y="1485891"/>
            <a:chExt cx="6505162" cy="4420311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86F1648A-BD56-4EEB-921B-A5E2E0F3EE2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58754736"/>
                </p:ext>
              </p:extLst>
            </p:nvPr>
          </p:nvGraphicFramePr>
          <p:xfrm>
            <a:off x="3879993" y="1485891"/>
            <a:ext cx="5625284" cy="4050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1B3497-F4D4-FDCC-5085-F17881BF292C}"/>
                </a:ext>
              </a:extLst>
            </p:cNvPr>
            <p:cNvSpPr txBox="1"/>
            <p:nvPr/>
          </p:nvSpPr>
          <p:spPr>
            <a:xfrm>
              <a:off x="3000115" y="3145418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04231E-BCBD-F637-F9F3-042463FED5FA}"/>
                </a:ext>
              </a:extLst>
            </p:cNvPr>
            <p:cNvSpPr txBox="1"/>
            <p:nvPr/>
          </p:nvSpPr>
          <p:spPr>
            <a:xfrm>
              <a:off x="6252696" y="5536870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47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3C613-EF3F-3045-A531-EE3F5F8CE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15">
            <a:extLst>
              <a:ext uri="{FF2B5EF4-FFF2-40B4-BE49-F238E27FC236}">
                <a16:creationId xmlns:a16="http://schemas.microsoft.com/office/drawing/2014/main" id="{3B5B2115-2949-B06C-C1C1-31AF2CD8AD99}"/>
              </a:ext>
            </a:extLst>
          </p:cNvPr>
          <p:cNvSpPr/>
          <p:nvPr/>
        </p:nvSpPr>
        <p:spPr>
          <a:xfrm>
            <a:off x="6694561" y="1444057"/>
            <a:ext cx="3950398" cy="1701900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r>
              <a:rPr lang="en-PH" sz="1800" b="1" dirty="0">
                <a:solidFill>
                  <a:schemeClr val="tx1"/>
                </a:solidFill>
              </a:rPr>
              <a:t>Vanishing Gradient Problem</a:t>
            </a:r>
            <a:r>
              <a:rPr lang="en-PH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PH" dirty="0"/>
          </a:p>
          <a:p>
            <a:pPr algn="ctr"/>
            <a:endParaRPr lang="en-PH" dirty="0"/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CF2DC51B-6F27-5389-EE9D-3E09017B597F}"/>
              </a:ext>
            </a:extLst>
          </p:cNvPr>
          <p:cNvSpPr/>
          <p:nvPr/>
        </p:nvSpPr>
        <p:spPr>
          <a:xfrm>
            <a:off x="775676" y="1016577"/>
            <a:ext cx="5021848" cy="255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1800" dirty="0">
              <a:solidFill>
                <a:schemeClr val="tx1"/>
              </a:solidFill>
            </a:endParaRPr>
          </a:p>
          <a:p>
            <a:pPr algn="ctr"/>
            <a:r>
              <a:rPr lang="en-PH" sz="1800" b="1" dirty="0">
                <a:solidFill>
                  <a:schemeClr val="tx1"/>
                </a:solidFill>
              </a:rPr>
              <a:t>Exploding Gradient Problem</a:t>
            </a:r>
            <a:r>
              <a:rPr lang="en-PH" sz="1800" dirty="0">
                <a:solidFill>
                  <a:schemeClr val="tx1"/>
                </a:solidFill>
              </a:rPr>
              <a:t>.</a:t>
            </a:r>
            <a:endParaRPr lang="en-US" sz="1800" b="1" dirty="0">
              <a:solidFill>
                <a:schemeClr val="tx1"/>
              </a:solidFill>
            </a:endParaRPr>
          </a:p>
          <a:p>
            <a:pPr algn="ctr"/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C8D5E-6D05-812F-77A8-55DD797D8E68}"/>
              </a:ext>
            </a:extLst>
          </p:cNvPr>
          <p:cNvSpPr txBox="1"/>
          <p:nvPr/>
        </p:nvSpPr>
        <p:spPr>
          <a:xfrm>
            <a:off x="1253211" y="3841588"/>
            <a:ext cx="4066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When a Gradient contains a very large number, then it </a:t>
            </a:r>
            <a:r>
              <a:rPr lang="en-PH" sz="2500" b="1" dirty="0"/>
              <a:t>will end up taking relatively large steps</a:t>
            </a:r>
            <a:r>
              <a:rPr lang="en-PH" sz="2500" dirty="0"/>
              <a:t>.</a:t>
            </a:r>
            <a:endParaRPr lang="en-US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C4053-63AB-ED7C-F8C0-7B0A92D4E56C}"/>
              </a:ext>
            </a:extLst>
          </p:cNvPr>
          <p:cNvSpPr txBox="1"/>
          <p:nvPr/>
        </p:nvSpPr>
        <p:spPr>
          <a:xfrm>
            <a:off x="6694561" y="3841588"/>
            <a:ext cx="4066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/>
              <a:t>When a Gradient contains a very small number, then it </a:t>
            </a:r>
            <a:r>
              <a:rPr lang="en-PH" sz="2500" b="1" dirty="0"/>
              <a:t>will end up taking steps that are too small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4811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89594-BE7E-22B9-3B75-99C5D2AE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1A96-9FBF-2E58-5CB2-2154CCFC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803509"/>
            <a:ext cx="10515600" cy="1325563"/>
          </a:xfrm>
        </p:spPr>
        <p:txBody>
          <a:bodyPr/>
          <a:lstStyle/>
          <a:p>
            <a:r>
              <a:rPr lang="en-PH" dirty="0"/>
              <a:t>Examples of Sequential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093EC-A94D-9609-89FB-94794BC4ED23}"/>
              </a:ext>
            </a:extLst>
          </p:cNvPr>
          <p:cNvSpPr txBox="1"/>
          <p:nvPr/>
        </p:nvSpPr>
        <p:spPr>
          <a:xfrm>
            <a:off x="659130" y="5463576"/>
            <a:ext cx="10873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Time series data </a:t>
            </a:r>
            <a:r>
              <a:rPr lang="en-US" sz="2500" dirty="0"/>
              <a:t>is the most common type of sequential data where measurements are taken at regular intervals over time. Examples include stock prices, temperature readings and sensor data.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71D17C-D723-E51E-1A56-390FD9316BAD}"/>
              </a:ext>
            </a:extLst>
          </p:cNvPr>
          <p:cNvGrpSpPr/>
          <p:nvPr/>
        </p:nvGrpSpPr>
        <p:grpSpPr>
          <a:xfrm>
            <a:off x="5007499" y="1977770"/>
            <a:ext cx="6505162" cy="3534135"/>
            <a:chOff x="3000115" y="1485891"/>
            <a:chExt cx="6505162" cy="4420311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13BBC8C9-101C-C049-E646-97F243030C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6755293"/>
                </p:ext>
              </p:extLst>
            </p:nvPr>
          </p:nvGraphicFramePr>
          <p:xfrm>
            <a:off x="3879993" y="1485891"/>
            <a:ext cx="5625284" cy="405097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68C2B7-5AFA-1AD5-7986-BAFEA348AB3D}"/>
                </a:ext>
              </a:extLst>
            </p:cNvPr>
            <p:cNvSpPr txBox="1"/>
            <p:nvPr/>
          </p:nvSpPr>
          <p:spPr>
            <a:xfrm>
              <a:off x="3000115" y="3145418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E7D1DA-A3DD-968F-F0EE-940A14899A27}"/>
                </a:ext>
              </a:extLst>
            </p:cNvPr>
            <p:cNvSpPr txBox="1"/>
            <p:nvPr/>
          </p:nvSpPr>
          <p:spPr>
            <a:xfrm>
              <a:off x="6252696" y="5536870"/>
              <a:ext cx="87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Year</a:t>
              </a:r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588F983-716F-5573-B521-8D42D00D5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36968"/>
              </p:ext>
            </p:extLst>
          </p:nvPr>
        </p:nvGraphicFramePr>
        <p:xfrm>
          <a:off x="1295873" y="2377822"/>
          <a:ext cx="2953576" cy="2148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476788">
                  <a:extLst>
                    <a:ext uri="{9D8B030D-6E8A-4147-A177-3AD203B41FA5}">
                      <a16:colId xmlns:a16="http://schemas.microsoft.com/office/drawing/2014/main" val="3411107017"/>
                    </a:ext>
                  </a:extLst>
                </a:gridCol>
                <a:gridCol w="1476788">
                  <a:extLst>
                    <a:ext uri="{9D8B030D-6E8A-4147-A177-3AD203B41FA5}">
                      <a16:colId xmlns:a16="http://schemas.microsoft.com/office/drawing/2014/main" val="35340583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Year</a:t>
                      </a:r>
                      <a:endParaRPr lang="en-PH" sz="1500" b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Price</a:t>
                      </a:r>
                      <a:endParaRPr lang="en-PH" sz="15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362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2000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984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2001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125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53767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2002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175</a:t>
                      </a:r>
                      <a:endParaRPr lang="en-PH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1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3801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930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01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5865</TotalTime>
  <Words>3124</Words>
  <Application>Microsoft Office PowerPoint</Application>
  <PresentationFormat>Widescreen</PresentationFormat>
  <Paragraphs>1402</Paragraphs>
  <Slides>80</Slides>
  <Notes>41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Aptos</vt:lpstr>
      <vt:lpstr>Aptos Display</vt:lpstr>
      <vt:lpstr>Arial</vt:lpstr>
      <vt:lpstr>Cambria Math</vt:lpstr>
      <vt:lpstr>Wingdings</vt:lpstr>
      <vt:lpstr>Office Theme</vt:lpstr>
      <vt:lpstr>Recurrent Neural Networks</vt:lpstr>
      <vt:lpstr>PowerPoint Presentation</vt:lpstr>
      <vt:lpstr>Sequential Data</vt:lpstr>
      <vt:lpstr>Sequential Data</vt:lpstr>
      <vt:lpstr>Characteristics of Sequential Data</vt:lpstr>
      <vt:lpstr>Characteristics of Sequential Data</vt:lpstr>
      <vt:lpstr>Characteristics of Sequential Data</vt:lpstr>
      <vt:lpstr>Sequential Data</vt:lpstr>
      <vt:lpstr>Examples of Sequential Data</vt:lpstr>
      <vt:lpstr>Examples of Sequential Data</vt:lpstr>
      <vt:lpstr>Examples of Sequential Data</vt:lpstr>
      <vt:lpstr>Examples of Sequential Data</vt:lpstr>
      <vt:lpstr>Examples of Sequential Data</vt:lpstr>
      <vt:lpstr>Examples of Sequential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912</cp:revision>
  <dcterms:created xsi:type="dcterms:W3CDTF">2024-08-08T01:29:50Z</dcterms:created>
  <dcterms:modified xsi:type="dcterms:W3CDTF">2025-05-13T06:49:50Z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